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9" r:id="rId7"/>
    <p:sldId id="293" r:id="rId8"/>
    <p:sldId id="290" r:id="rId9"/>
    <p:sldId id="294" r:id="rId10"/>
    <p:sldId id="297" r:id="rId11"/>
    <p:sldId id="296" r:id="rId12"/>
    <p:sldId id="298" r:id="rId13"/>
    <p:sldId id="266" r:id="rId14"/>
    <p:sldId id="301" r:id="rId15"/>
    <p:sldId id="302" r:id="rId16"/>
    <p:sldId id="303" r:id="rId17"/>
    <p:sldId id="284" r:id="rId18"/>
    <p:sldId id="305" r:id="rId19"/>
    <p:sldId id="304" r:id="rId20"/>
    <p:sldId id="286" r:id="rId21"/>
    <p:sldId id="310" r:id="rId22"/>
    <p:sldId id="271" r:id="rId23"/>
    <p:sldId id="287" r:id="rId24"/>
    <p:sldId id="306" r:id="rId25"/>
    <p:sldId id="307" r:id="rId26"/>
    <p:sldId id="308" r:id="rId27"/>
    <p:sldId id="309" r:id="rId2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indent="228600" algn="ctr" defTabSz="584200">
      <a:defRPr sz="3600">
        <a:latin typeface="+mn-lt"/>
        <a:ea typeface="+mn-ea"/>
        <a:cs typeface="+mn-cs"/>
        <a:sym typeface="Helvetica"/>
      </a:defRPr>
    </a:lvl2pPr>
    <a:lvl3pPr indent="457200" algn="ctr" defTabSz="584200">
      <a:defRPr sz="3600">
        <a:latin typeface="+mn-lt"/>
        <a:ea typeface="+mn-ea"/>
        <a:cs typeface="+mn-cs"/>
        <a:sym typeface="Helvetica"/>
      </a:defRPr>
    </a:lvl3pPr>
    <a:lvl4pPr indent="685800" algn="ctr" defTabSz="584200">
      <a:defRPr sz="3600">
        <a:latin typeface="+mn-lt"/>
        <a:ea typeface="+mn-ea"/>
        <a:cs typeface="+mn-cs"/>
        <a:sym typeface="Helvetica"/>
      </a:defRPr>
    </a:lvl4pPr>
    <a:lvl5pPr indent="914400" algn="ctr" defTabSz="584200">
      <a:defRPr sz="3600">
        <a:latin typeface="+mn-lt"/>
        <a:ea typeface="+mn-ea"/>
        <a:cs typeface="+mn-cs"/>
        <a:sym typeface="Helvetica"/>
      </a:defRPr>
    </a:lvl5pPr>
    <a:lvl6pPr indent="1143000" algn="ctr" defTabSz="584200">
      <a:defRPr sz="3600">
        <a:latin typeface="+mn-lt"/>
        <a:ea typeface="+mn-ea"/>
        <a:cs typeface="+mn-cs"/>
        <a:sym typeface="Helvetica"/>
      </a:defRPr>
    </a:lvl6pPr>
    <a:lvl7pPr indent="1371600" algn="ctr" defTabSz="584200">
      <a:defRPr sz="3600">
        <a:latin typeface="+mn-lt"/>
        <a:ea typeface="+mn-ea"/>
        <a:cs typeface="+mn-cs"/>
        <a:sym typeface="Helvetica"/>
      </a:defRPr>
    </a:lvl7pPr>
    <a:lvl8pPr indent="1600200" algn="ctr" defTabSz="584200">
      <a:defRPr sz="3600">
        <a:latin typeface="+mn-lt"/>
        <a:ea typeface="+mn-ea"/>
        <a:cs typeface="+mn-cs"/>
        <a:sym typeface="Helvetica"/>
      </a:defRPr>
    </a:lvl8pPr>
    <a:lvl9pPr indent="1828800" algn="ctr" defTabSz="584200">
      <a:defRPr sz="36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FE97A"/>
    <a:srgbClr val="ABE262"/>
    <a:srgbClr val="A8E181"/>
    <a:srgbClr val="B1E5D4"/>
    <a:srgbClr val="C3F1E1"/>
    <a:srgbClr val="CCF9E4"/>
    <a:srgbClr val="CCE5BC"/>
    <a:srgbClr val="FFBCA2"/>
    <a:srgbClr val="F1E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58" d="100"/>
          <a:sy n="58" d="100"/>
        </p:scale>
        <p:origin x="14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45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 b="0" i="0">
        <a:latin typeface="微軟正黑體" charset="-120"/>
        <a:ea typeface="微軟正黑體" charset="-120"/>
        <a:cs typeface="微軟正黑體" charset="-120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dcc031ca3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dcc031ca3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04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dcc031ca3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dcc031ca3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75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dcc031ca3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dcc031ca3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92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dcc031ca3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dcc031ca3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09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600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87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015894" y="1042204"/>
            <a:ext cx="1097301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 idx="2"/>
          </p:nvPr>
        </p:nvSpPr>
        <p:spPr>
          <a:xfrm>
            <a:off x="1960747" y="4050868"/>
            <a:ext cx="323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960747" y="3021748"/>
            <a:ext cx="3237973" cy="1444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 idx="3"/>
          </p:nvPr>
        </p:nvSpPr>
        <p:spPr>
          <a:xfrm>
            <a:off x="1960747" y="7428504"/>
            <a:ext cx="323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4"/>
          </p:nvPr>
        </p:nvSpPr>
        <p:spPr>
          <a:xfrm>
            <a:off x="1960747" y="6399383"/>
            <a:ext cx="3237973" cy="1318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5"/>
          </p:nvPr>
        </p:nvSpPr>
        <p:spPr>
          <a:xfrm>
            <a:off x="7806080" y="4050868"/>
            <a:ext cx="323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6"/>
          </p:nvPr>
        </p:nvSpPr>
        <p:spPr>
          <a:xfrm>
            <a:off x="7806080" y="3021748"/>
            <a:ext cx="3237973" cy="1444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title" idx="7"/>
          </p:nvPr>
        </p:nvSpPr>
        <p:spPr>
          <a:xfrm>
            <a:off x="7806080" y="7428504"/>
            <a:ext cx="323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8"/>
          </p:nvPr>
        </p:nvSpPr>
        <p:spPr>
          <a:xfrm>
            <a:off x="7806080" y="6399383"/>
            <a:ext cx="3237973" cy="1318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7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1015894" y="1042204"/>
            <a:ext cx="1097301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 idx="2"/>
          </p:nvPr>
        </p:nvSpPr>
        <p:spPr>
          <a:xfrm>
            <a:off x="1107468" y="3665304"/>
            <a:ext cx="307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1107468" y="6540753"/>
            <a:ext cx="3077973" cy="1463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3"/>
          </p:nvPr>
        </p:nvSpPr>
        <p:spPr>
          <a:xfrm>
            <a:off x="4933014" y="3665304"/>
            <a:ext cx="307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4"/>
          </p:nvPr>
        </p:nvSpPr>
        <p:spPr>
          <a:xfrm>
            <a:off x="4933014" y="6540753"/>
            <a:ext cx="3077973" cy="1463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title" idx="5"/>
          </p:nvPr>
        </p:nvSpPr>
        <p:spPr>
          <a:xfrm>
            <a:off x="8761960" y="3665304"/>
            <a:ext cx="3077973" cy="887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6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6"/>
          </p:nvPr>
        </p:nvSpPr>
        <p:spPr>
          <a:xfrm>
            <a:off x="8761960" y="6540753"/>
            <a:ext cx="3077973" cy="1463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43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015894" y="4464213"/>
            <a:ext cx="4334933" cy="1596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12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15893" y="6548196"/>
            <a:ext cx="3586560" cy="1109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15894" y="1915449"/>
            <a:ext cx="4334933" cy="2651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109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4222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77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標題文字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內文層級一</a:t>
            </a:r>
          </a:p>
          <a:p>
            <a:pPr lvl="1">
              <a:defRPr sz="1800"/>
            </a:pPr>
            <a:r>
              <a:rPr sz="2800"/>
              <a:t>內文層級二</a:t>
            </a:r>
          </a:p>
          <a:p>
            <a:pPr lvl="2">
              <a:defRPr sz="1800"/>
            </a:pPr>
            <a:r>
              <a:rPr sz="2800"/>
              <a:t>內文層級三</a:t>
            </a:r>
          </a:p>
          <a:p>
            <a:pPr lvl="3">
              <a:defRPr sz="1800"/>
            </a:pPr>
            <a:r>
              <a:rPr sz="2800"/>
              <a:t>內文層級四</a:t>
            </a:r>
          </a:p>
          <a:p>
            <a:pPr lvl="4">
              <a:defRPr sz="1800"/>
            </a:pPr>
            <a:r>
              <a:rPr sz="28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內文層級一</a:t>
            </a:r>
          </a:p>
          <a:p>
            <a:pPr lvl="1">
              <a:defRPr sz="1800"/>
            </a:pPr>
            <a:r>
              <a:rPr sz="3600"/>
              <a:t>內文層級二</a:t>
            </a:r>
          </a:p>
          <a:p>
            <a:pPr lvl="2">
              <a:defRPr sz="1800"/>
            </a:pPr>
            <a:r>
              <a:rPr sz="3600"/>
              <a:t>內文層級三</a:t>
            </a:r>
          </a:p>
          <a:p>
            <a:pPr lvl="3">
              <a:defRPr sz="1800"/>
            </a:pPr>
            <a:r>
              <a:rPr sz="3600"/>
              <a:t>內文層級四</a:t>
            </a:r>
          </a:p>
          <a:p>
            <a:pPr lvl="4">
              <a:defRPr sz="1800"/>
            </a:pPr>
            <a:r>
              <a:rPr sz="3600"/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 dirty="0"/>
              <a:t>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 dirty="0"/>
              <a:t>內文層級一</a:t>
            </a:r>
          </a:p>
          <a:p>
            <a:pPr lvl="1">
              <a:defRPr sz="1800"/>
            </a:pPr>
            <a:r>
              <a:rPr sz="3600" dirty="0"/>
              <a:t>內文層級二</a:t>
            </a:r>
          </a:p>
          <a:p>
            <a:pPr lvl="2">
              <a:defRPr sz="1800"/>
            </a:pPr>
            <a:r>
              <a:rPr sz="3600" dirty="0"/>
              <a:t>內文層級三</a:t>
            </a:r>
          </a:p>
          <a:p>
            <a:pPr lvl="3">
              <a:defRPr sz="1800"/>
            </a:pPr>
            <a:r>
              <a:rPr sz="3600" dirty="0"/>
              <a:t>內文層級四</a:t>
            </a:r>
          </a:p>
          <a:p>
            <a:pPr lvl="4">
              <a:defRPr sz="1800"/>
            </a:pPr>
            <a:r>
              <a:rPr sz="3600" dirty="0"/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algn="ctr" defTabSz="584200">
        <a:defRPr sz="8000" b="0" i="0">
          <a:latin typeface="微軟正黑體" charset="-120"/>
          <a:ea typeface="微軟正黑體" charset="-120"/>
          <a:cs typeface="微軟正黑體" charset="-120"/>
          <a:sym typeface="Helvetica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 b="0" i="0">
          <a:latin typeface="微軟正黑體" charset="-120"/>
          <a:ea typeface="微軟正黑體" charset="-120"/>
          <a:cs typeface="微軟正黑體" charset="-120"/>
          <a:sym typeface="Helvetica"/>
        </a:defRPr>
      </a:lvl1pPr>
      <a:lvl2pPr marL="889000" indent="-444500" defTabSz="584200">
        <a:spcBef>
          <a:spcPts val="4200"/>
        </a:spcBef>
        <a:buSzPct val="75000"/>
        <a:buChar char="•"/>
        <a:defRPr sz="3600" b="0" i="0">
          <a:latin typeface="微軟正黑體" charset="-120"/>
          <a:ea typeface="微軟正黑體" charset="-120"/>
          <a:cs typeface="微軟正黑體" charset="-120"/>
          <a:sym typeface="Helvetica"/>
        </a:defRPr>
      </a:lvl2pPr>
      <a:lvl3pPr marL="1333500" indent="-444500" defTabSz="584200">
        <a:spcBef>
          <a:spcPts val="4200"/>
        </a:spcBef>
        <a:buSzPct val="75000"/>
        <a:buChar char="•"/>
        <a:defRPr sz="3600" b="0" i="0">
          <a:latin typeface="微軟正黑體" charset="-120"/>
          <a:ea typeface="微軟正黑體" charset="-120"/>
          <a:cs typeface="微軟正黑體" charset="-120"/>
          <a:sym typeface="Helvetica"/>
        </a:defRPr>
      </a:lvl3pPr>
      <a:lvl4pPr marL="1778000" indent="-444500" defTabSz="584200">
        <a:spcBef>
          <a:spcPts val="4200"/>
        </a:spcBef>
        <a:buSzPct val="75000"/>
        <a:buChar char="•"/>
        <a:defRPr sz="3600" b="0" i="0">
          <a:latin typeface="微軟正黑體" charset="-120"/>
          <a:ea typeface="微軟正黑體" charset="-120"/>
          <a:cs typeface="微軟正黑體" charset="-120"/>
          <a:sym typeface="Helvetica"/>
        </a:defRPr>
      </a:lvl4pPr>
      <a:lvl5pPr marL="2222500" indent="-444500" defTabSz="584200">
        <a:spcBef>
          <a:spcPts val="4200"/>
        </a:spcBef>
        <a:buSzPct val="75000"/>
        <a:buChar char="•"/>
        <a:defRPr sz="3600" b="0" i="0">
          <a:latin typeface="微軟正黑體" charset="-120"/>
          <a:ea typeface="微軟正黑體" charset="-120"/>
          <a:cs typeface="微軟正黑體" charset="-120"/>
          <a:sym typeface="Helvetica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27.jpe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8689347" y="8122553"/>
            <a:ext cx="3883045" cy="1377275"/>
          </a:xfrm>
          <a:prstGeom prst="roundRect">
            <a:avLst/>
          </a:prstGeom>
          <a:solidFill>
            <a:srgbClr val="FDCDC4">
              <a:alpha val="74902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58664" y="750439"/>
            <a:ext cx="8797932" cy="8716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A6F7">
              <a:alpha val="3353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pic>
        <p:nvPicPr>
          <p:cNvPr id="35" name="IMG_570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956" y="2172579"/>
            <a:ext cx="8467055" cy="569618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3211391" y="1506817"/>
            <a:ext cx="2480827" cy="54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 dirty="0">
                <a:latin typeface="微軟正黑體" charset="-120"/>
                <a:ea typeface="微軟正黑體" charset="-120"/>
                <a:cs typeface="微軟正黑體" charset="-120"/>
              </a:rPr>
              <a:t>高雄醫學大學</a:t>
            </a:r>
          </a:p>
        </p:txBody>
      </p:sp>
      <p:pic>
        <p:nvPicPr>
          <p:cNvPr id="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045" y="590837"/>
            <a:ext cx="2281382" cy="2281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G_5707.jpeg"/>
          <p:cNvPicPr/>
          <p:nvPr/>
        </p:nvPicPr>
        <p:blipFill>
          <a:blip r:embed="rId4">
            <a:alphaModFix amt="57648"/>
            <a:extLst/>
          </a:blip>
          <a:stretch>
            <a:fillRect/>
          </a:stretch>
        </p:blipFill>
        <p:spPr>
          <a:xfrm rot="377093">
            <a:off x="222192" y="116805"/>
            <a:ext cx="1896586" cy="2249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G_5707.JPG"/>
          <p:cNvPicPr/>
          <p:nvPr/>
        </p:nvPicPr>
        <p:blipFill>
          <a:blip r:embed="rId5">
            <a:alphaModFix amt="41408"/>
            <a:extLst/>
          </a:blip>
          <a:stretch>
            <a:fillRect/>
          </a:stretch>
        </p:blipFill>
        <p:spPr>
          <a:xfrm rot="10835028">
            <a:off x="10808007" y="5134076"/>
            <a:ext cx="1506858" cy="173066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9261150" y="940855"/>
            <a:ext cx="102656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0" b="1">
                <a:solidFill>
                  <a:srgbClr val="EC5D57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18000" b="0" dirty="0">
              <a:solidFill>
                <a:srgbClr val="EC5D57"/>
              </a:solidFill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8006415" y="982016"/>
            <a:ext cx="2137793" cy="276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3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7300" dirty="0">
              <a:solidFill>
                <a:srgbClr val="FFFFFF"/>
              </a:solidFill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21" y="8186152"/>
            <a:ext cx="1132092" cy="113209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938099" y="8234109"/>
            <a:ext cx="3385542" cy="1154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TW" alt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Helvetica"/>
              </a:rPr>
              <a:t>不能錯過的訊息</a:t>
            </a:r>
            <a:endParaRPr kumimoji="0" lang="en-US" altLang="zh-TW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Helvetica"/>
            </a:endParaRPr>
          </a:p>
          <a:p>
            <a:pPr marL="0" marR="0" indent="0" algn="ctr" defTabSz="584200" rtl="0" fontAlgn="auto" latinLnBrk="1" hangingPunc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高醫醫管資懶人包</a:t>
            </a:r>
            <a:endParaRPr lang="en-US" altLang="zh-TW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Shape 36"/>
          <p:cNvSpPr/>
          <p:nvPr/>
        </p:nvSpPr>
        <p:spPr>
          <a:xfrm>
            <a:off x="3205376" y="8177281"/>
            <a:ext cx="24808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lang="en-US" dirty="0">
                <a:latin typeface="微軟正黑體" charset="-120"/>
                <a:ea typeface="微軟正黑體" charset="-120"/>
                <a:cs typeface="微軟正黑體" charset="-120"/>
              </a:rPr>
              <a:t>-KMU HAMI-</a:t>
            </a:r>
            <a:endParaRPr sz="2900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846" y="3413937"/>
            <a:ext cx="2280742" cy="22636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半框架 2"/>
          <p:cNvSpPr/>
          <p:nvPr/>
        </p:nvSpPr>
        <p:spPr>
          <a:xfrm>
            <a:off x="215999" y="466090"/>
            <a:ext cx="978436" cy="95631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242034" y="187197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42034" y="226567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2034" y="262635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53605" y="3094424"/>
            <a:ext cx="734759" cy="26310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56259" y="2750325"/>
            <a:ext cx="1015663" cy="3797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9591"/>
              </p:ext>
            </p:extLst>
          </p:nvPr>
        </p:nvGraphicFramePr>
        <p:xfrm>
          <a:off x="2233800" y="1659467"/>
          <a:ext cx="10635533" cy="6735892"/>
        </p:xfrm>
        <a:graphic>
          <a:graphicData uri="http://schemas.openxmlformats.org/drawingml/2006/table">
            <a:tbl>
              <a:tblPr firstRow="1" bandRow="1"/>
              <a:tblGrid>
                <a:gridCol w="107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9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904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數位媒體模組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網頁設計、行動媒體、時境技術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5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321">
                <a:tc gridSpan="6"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學年             課程名稱                 學期           選必修          學分數         負責老師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02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網站設計實務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吳振彰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35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行動裝置網路軟體設計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</a:t>
                      </a:r>
                      <a:endParaRPr lang="zh-TW" altLang="en-US" sz="3200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廖漢君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813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動態網頁與資料庫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</a:t>
                      </a:r>
                      <a:endParaRPr lang="zh-TW" altLang="en-US" sz="3200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魏春旺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813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多媒體系統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</a:t>
                      </a:r>
                      <a:endParaRPr lang="zh-TW" altLang="en-US" sz="3200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dirty="0"/>
                        <a:t>魏春旺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5896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互動多媒體設計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/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3</a:t>
                      </a:r>
                      <a:endParaRPr lang="zh-TW" altLang="en-US" sz="3200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dirty="0"/>
                        <a:t>魏春旺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39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2079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半框架 2"/>
          <p:cNvSpPr/>
          <p:nvPr/>
        </p:nvSpPr>
        <p:spPr>
          <a:xfrm>
            <a:off x="215999" y="466090"/>
            <a:ext cx="978436" cy="95631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242034" y="187197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42034" y="226567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2034" y="262635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53605" y="3094424"/>
            <a:ext cx="734759" cy="26310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56259" y="2750325"/>
            <a:ext cx="1015663" cy="3797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02971"/>
              </p:ext>
            </p:extLst>
          </p:nvPr>
        </p:nvGraphicFramePr>
        <p:xfrm>
          <a:off x="2485710" y="1871979"/>
          <a:ext cx="10193867" cy="6382463"/>
        </p:xfrm>
        <a:graphic>
          <a:graphicData uri="http://schemas.openxmlformats.org/drawingml/2006/table">
            <a:tbl>
              <a:tblPr firstRow="1" bandRow="1"/>
              <a:tblGrid>
                <a:gridCol w="103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6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521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資科科學模組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數據分析、人工智慧、機器學習、區塊鏈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5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51">
                <a:tc gridSpan="6"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學年             課程名稱               學期        選必修         學分數          負責老師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23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66"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線性代數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陳以德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517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人工智慧及機器學習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何文獻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醫療影像處理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周銘鍾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05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醫療資料分析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翁世峰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決策分析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鮑永誠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8217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半框架 2"/>
          <p:cNvSpPr/>
          <p:nvPr/>
        </p:nvSpPr>
        <p:spPr>
          <a:xfrm>
            <a:off x="215999" y="466090"/>
            <a:ext cx="978436" cy="956310"/>
          </a:xfrm>
          <a:prstGeom prst="halfFram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242034" y="187197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42034" y="226567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2034" y="2626359"/>
            <a:ext cx="230403" cy="247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53605" y="3094424"/>
            <a:ext cx="734759" cy="26310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56259" y="2750325"/>
            <a:ext cx="1015663" cy="3797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93525"/>
              </p:ext>
            </p:extLst>
          </p:nvPr>
        </p:nvGraphicFramePr>
        <p:xfrm>
          <a:off x="2369268" y="1742169"/>
          <a:ext cx="10510035" cy="6817504"/>
        </p:xfrm>
        <a:graphic>
          <a:graphicData uri="http://schemas.openxmlformats.org/drawingml/2006/table">
            <a:tbl>
              <a:tblPr firstRow="1" bandRow="1"/>
              <a:tblGrid>
                <a:gridCol w="107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3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71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數位媒體模組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網頁設計、行動媒體、時境技術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D59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92">
                <a:tc gridSpan="6"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學年             課程名稱                學期        選必修         學分數         負責老師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9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48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生醫感測程式設計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廖漢君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行動與無線通訊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待聘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物聯網應用實務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待聘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1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資訊安全技術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陳以德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1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機器人應用實務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待聘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547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1"/>
          <p:cNvGrpSpPr/>
          <p:nvPr/>
        </p:nvGrpSpPr>
        <p:grpSpPr>
          <a:xfrm>
            <a:off x="1403471" y="3745865"/>
            <a:ext cx="1253795" cy="1827922"/>
            <a:chOff x="-38100" y="-38099"/>
            <a:chExt cx="1253793" cy="1827921"/>
          </a:xfrm>
        </p:grpSpPr>
        <p:grpSp>
          <p:nvGrpSpPr>
            <p:cNvPr id="167" name="Group 167"/>
            <p:cNvGrpSpPr/>
            <p:nvPr/>
          </p:nvGrpSpPr>
          <p:grpSpPr>
            <a:xfrm>
              <a:off x="-38101" y="-38100"/>
              <a:ext cx="1253795" cy="1827922"/>
              <a:chOff x="-38100" y="-38099"/>
              <a:chExt cx="1253793" cy="1827921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1177573" cy="171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75" extrusionOk="0">
                    <a:moveTo>
                      <a:pt x="10788" y="21575"/>
                    </a:moveTo>
                    <a:lnTo>
                      <a:pt x="4767" y="14892"/>
                    </a:lnTo>
                    <a:cubicBezTo>
                      <a:pt x="3885" y="13909"/>
                      <a:pt x="3056" y="12913"/>
                      <a:pt x="2283" y="11906"/>
                    </a:cubicBezTo>
                    <a:cubicBezTo>
                      <a:pt x="1520" y="10913"/>
                      <a:pt x="799" y="9895"/>
                      <a:pt x="388" y="8797"/>
                    </a:cubicBezTo>
                    <a:cubicBezTo>
                      <a:pt x="-220" y="7173"/>
                      <a:pt x="-112" y="5466"/>
                      <a:pt x="705" y="3882"/>
                    </a:cubicBezTo>
                    <a:cubicBezTo>
                      <a:pt x="1492" y="2908"/>
                      <a:pt x="2643" y="2062"/>
                      <a:pt x="4063" y="1409"/>
                    </a:cubicBezTo>
                    <a:cubicBezTo>
                      <a:pt x="6018" y="510"/>
                      <a:pt x="8384" y="18"/>
                      <a:pt x="10812" y="2"/>
                    </a:cubicBezTo>
                    <a:cubicBezTo>
                      <a:pt x="12294" y="-25"/>
                      <a:pt x="13762" y="174"/>
                      <a:pt x="15110" y="583"/>
                    </a:cubicBezTo>
                    <a:cubicBezTo>
                      <a:pt x="15932" y="832"/>
                      <a:pt x="16698" y="1156"/>
                      <a:pt x="17389" y="1545"/>
                    </a:cubicBezTo>
                    <a:cubicBezTo>
                      <a:pt x="18662" y="2131"/>
                      <a:pt x="19697" y="2919"/>
                      <a:pt x="20398" y="3838"/>
                    </a:cubicBezTo>
                    <a:cubicBezTo>
                      <a:pt x="20941" y="4551"/>
                      <a:pt x="21268" y="5325"/>
                      <a:pt x="21326" y="6116"/>
                    </a:cubicBezTo>
                    <a:cubicBezTo>
                      <a:pt x="21380" y="6846"/>
                      <a:pt x="21204" y="7569"/>
                      <a:pt x="20965" y="8274"/>
                    </a:cubicBezTo>
                    <a:cubicBezTo>
                      <a:pt x="20742" y="8935"/>
                      <a:pt x="20460" y="9590"/>
                      <a:pt x="20120" y="10236"/>
                    </a:cubicBezTo>
                    <a:cubicBezTo>
                      <a:pt x="19547" y="11183"/>
                      <a:pt x="18903" y="12108"/>
                      <a:pt x="18189" y="13007"/>
                    </a:cubicBezTo>
                    <a:cubicBezTo>
                      <a:pt x="17684" y="13645"/>
                      <a:pt x="17144" y="14269"/>
                      <a:pt x="16571" y="14878"/>
                    </a:cubicBezTo>
                    <a:lnTo>
                      <a:pt x="10788" y="21575"/>
                    </a:ln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65" name="圖片 164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38101" y="-38100"/>
                <a:ext cx="1253795" cy="1827922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0" name="Group 170"/>
            <p:cNvGrpSpPr/>
            <p:nvPr/>
          </p:nvGrpSpPr>
          <p:grpSpPr>
            <a:xfrm>
              <a:off x="330664" y="101407"/>
              <a:ext cx="516264" cy="516265"/>
              <a:chOff x="-38099" y="-38100"/>
              <a:chExt cx="516263" cy="516263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0" y="0"/>
                <a:ext cx="440064" cy="440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61001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68" name="圖片 167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516264" cy="516264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2" name="Shape 172"/>
          <p:cNvSpPr/>
          <p:nvPr/>
        </p:nvSpPr>
        <p:spPr>
          <a:xfrm>
            <a:off x="3681115" y="222395"/>
            <a:ext cx="5642570" cy="1692771"/>
          </a:xfrm>
          <a:prstGeom prst="rect">
            <a:avLst/>
          </a:prstGeom>
          <a:ln w="12700">
            <a:miter lim="400000"/>
          </a:ln>
          <a:effectLst>
            <a:outerShdw blurRad="50800" dist="74034" dir="5400000" rotWithShape="0">
              <a:srgbClr val="51A7F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1000" b="1"/>
            </a:lvl1pPr>
          </a:lstStyle>
          <a:p>
            <a:pPr lvl="0">
              <a:defRPr sz="1800" b="0"/>
            </a:pPr>
            <a:r>
              <a:rPr sz="11000" b="0" dirty="0">
                <a:latin typeface="微軟正黑體" charset="-120"/>
                <a:ea typeface="微軟正黑體" charset="-120"/>
                <a:cs typeface="微軟正黑體" charset="-120"/>
              </a:rPr>
              <a:t>實習機構</a:t>
            </a:r>
          </a:p>
        </p:txBody>
      </p:sp>
      <p:sp>
        <p:nvSpPr>
          <p:cNvPr id="173" name="Shape 173"/>
          <p:cNvSpPr/>
          <p:nvPr/>
        </p:nvSpPr>
        <p:spPr>
          <a:xfrm>
            <a:off x="1112655" y="2901656"/>
            <a:ext cx="19492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醫療機構</a:t>
            </a:r>
          </a:p>
        </p:txBody>
      </p:sp>
      <p:sp>
        <p:nvSpPr>
          <p:cNvPr id="174" name="Shape 174"/>
          <p:cNvSpPr/>
          <p:nvPr/>
        </p:nvSpPr>
        <p:spPr>
          <a:xfrm>
            <a:off x="3527380" y="8340534"/>
            <a:ext cx="19492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資訊公司</a:t>
            </a:r>
          </a:p>
        </p:txBody>
      </p:sp>
      <p:sp>
        <p:nvSpPr>
          <p:cNvPr id="175" name="Shape 175"/>
          <p:cNvSpPr/>
          <p:nvPr/>
        </p:nvSpPr>
        <p:spPr>
          <a:xfrm>
            <a:off x="6797775" y="2991625"/>
            <a:ext cx="19492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學校單位</a:t>
            </a:r>
          </a:p>
        </p:txBody>
      </p:sp>
      <p:sp>
        <p:nvSpPr>
          <p:cNvPr id="176" name="Shape 176"/>
          <p:cNvSpPr/>
          <p:nvPr/>
        </p:nvSpPr>
        <p:spPr>
          <a:xfrm>
            <a:off x="9698808" y="8340534"/>
            <a:ext cx="19492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海外實習</a:t>
            </a:r>
          </a:p>
        </p:txBody>
      </p:sp>
      <p:pic>
        <p:nvPicPr>
          <p:cNvPr id="177" name="圖片 17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21596259">
            <a:off x="493319" y="5680617"/>
            <a:ext cx="12018162" cy="308346"/>
          </a:xfrm>
          <a:prstGeom prst="rect">
            <a:avLst/>
          </a:prstGeom>
        </p:spPr>
      </p:pic>
      <p:grpSp>
        <p:nvGrpSpPr>
          <p:cNvPr id="185" name="Group 185"/>
          <p:cNvGrpSpPr/>
          <p:nvPr/>
        </p:nvGrpSpPr>
        <p:grpSpPr>
          <a:xfrm>
            <a:off x="7145514" y="3745865"/>
            <a:ext cx="1253794" cy="1827922"/>
            <a:chOff x="-38100" y="-38099"/>
            <a:chExt cx="1253793" cy="1827921"/>
          </a:xfrm>
        </p:grpSpPr>
        <p:grpSp>
          <p:nvGrpSpPr>
            <p:cNvPr id="181" name="Group 181"/>
            <p:cNvGrpSpPr/>
            <p:nvPr/>
          </p:nvGrpSpPr>
          <p:grpSpPr>
            <a:xfrm>
              <a:off x="-38101" y="-38100"/>
              <a:ext cx="1253795" cy="1827922"/>
              <a:chOff x="-38100" y="-38099"/>
              <a:chExt cx="1253793" cy="1827921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0"/>
                <a:ext cx="1177573" cy="171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75" extrusionOk="0">
                    <a:moveTo>
                      <a:pt x="10788" y="21575"/>
                    </a:moveTo>
                    <a:lnTo>
                      <a:pt x="4767" y="14892"/>
                    </a:lnTo>
                    <a:cubicBezTo>
                      <a:pt x="3885" y="13909"/>
                      <a:pt x="3056" y="12913"/>
                      <a:pt x="2283" y="11906"/>
                    </a:cubicBezTo>
                    <a:cubicBezTo>
                      <a:pt x="1520" y="10913"/>
                      <a:pt x="799" y="9895"/>
                      <a:pt x="388" y="8797"/>
                    </a:cubicBezTo>
                    <a:cubicBezTo>
                      <a:pt x="-220" y="7173"/>
                      <a:pt x="-112" y="5466"/>
                      <a:pt x="705" y="3882"/>
                    </a:cubicBezTo>
                    <a:cubicBezTo>
                      <a:pt x="1492" y="2908"/>
                      <a:pt x="2643" y="2062"/>
                      <a:pt x="4063" y="1409"/>
                    </a:cubicBezTo>
                    <a:cubicBezTo>
                      <a:pt x="6018" y="510"/>
                      <a:pt x="8384" y="18"/>
                      <a:pt x="10812" y="2"/>
                    </a:cubicBezTo>
                    <a:cubicBezTo>
                      <a:pt x="12294" y="-25"/>
                      <a:pt x="13762" y="174"/>
                      <a:pt x="15110" y="583"/>
                    </a:cubicBezTo>
                    <a:cubicBezTo>
                      <a:pt x="15932" y="832"/>
                      <a:pt x="16698" y="1156"/>
                      <a:pt x="17389" y="1545"/>
                    </a:cubicBezTo>
                    <a:cubicBezTo>
                      <a:pt x="18662" y="2131"/>
                      <a:pt x="19697" y="2919"/>
                      <a:pt x="20398" y="3838"/>
                    </a:cubicBezTo>
                    <a:cubicBezTo>
                      <a:pt x="20941" y="4551"/>
                      <a:pt x="21268" y="5325"/>
                      <a:pt x="21326" y="6116"/>
                    </a:cubicBezTo>
                    <a:cubicBezTo>
                      <a:pt x="21380" y="6846"/>
                      <a:pt x="21204" y="7569"/>
                      <a:pt x="20965" y="8274"/>
                    </a:cubicBezTo>
                    <a:cubicBezTo>
                      <a:pt x="20742" y="8935"/>
                      <a:pt x="20460" y="9590"/>
                      <a:pt x="20120" y="10236"/>
                    </a:cubicBezTo>
                    <a:cubicBezTo>
                      <a:pt x="19547" y="11183"/>
                      <a:pt x="18903" y="12108"/>
                      <a:pt x="18189" y="13007"/>
                    </a:cubicBezTo>
                    <a:cubicBezTo>
                      <a:pt x="17684" y="13645"/>
                      <a:pt x="17144" y="14269"/>
                      <a:pt x="16571" y="14878"/>
                    </a:cubicBezTo>
                    <a:lnTo>
                      <a:pt x="10788" y="21575"/>
                    </a:ln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79" name="圖片 178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38101" y="-38100"/>
                <a:ext cx="1253795" cy="1827922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4" name="Group 184"/>
            <p:cNvGrpSpPr/>
            <p:nvPr/>
          </p:nvGrpSpPr>
          <p:grpSpPr>
            <a:xfrm>
              <a:off x="330664" y="101407"/>
              <a:ext cx="516264" cy="516265"/>
              <a:chOff x="-38099" y="-38100"/>
              <a:chExt cx="516263" cy="516263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0" y="0"/>
                <a:ext cx="440064" cy="440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61001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82" name="圖片 181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516264" cy="51626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92" name="Group 192"/>
          <p:cNvGrpSpPr/>
          <p:nvPr/>
        </p:nvGrpSpPr>
        <p:grpSpPr>
          <a:xfrm rot="10800000" flipH="1">
            <a:off x="4027519" y="6155300"/>
            <a:ext cx="1253794" cy="1827922"/>
            <a:chOff x="-38100" y="-38099"/>
            <a:chExt cx="1253793" cy="1827921"/>
          </a:xfrm>
        </p:grpSpPr>
        <p:grpSp>
          <p:nvGrpSpPr>
            <p:cNvPr id="188" name="Group 188"/>
            <p:cNvGrpSpPr/>
            <p:nvPr/>
          </p:nvGrpSpPr>
          <p:grpSpPr>
            <a:xfrm>
              <a:off x="-38101" y="-38100"/>
              <a:ext cx="1253795" cy="1827922"/>
              <a:chOff x="-38100" y="-38099"/>
              <a:chExt cx="1253793" cy="1827921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0"/>
                <a:ext cx="1177573" cy="171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75" extrusionOk="0">
                    <a:moveTo>
                      <a:pt x="10788" y="21575"/>
                    </a:moveTo>
                    <a:lnTo>
                      <a:pt x="4767" y="14892"/>
                    </a:lnTo>
                    <a:cubicBezTo>
                      <a:pt x="3885" y="13909"/>
                      <a:pt x="3056" y="12913"/>
                      <a:pt x="2283" y="11906"/>
                    </a:cubicBezTo>
                    <a:cubicBezTo>
                      <a:pt x="1520" y="10913"/>
                      <a:pt x="799" y="9895"/>
                      <a:pt x="388" y="8797"/>
                    </a:cubicBezTo>
                    <a:cubicBezTo>
                      <a:pt x="-220" y="7173"/>
                      <a:pt x="-112" y="5466"/>
                      <a:pt x="705" y="3882"/>
                    </a:cubicBezTo>
                    <a:cubicBezTo>
                      <a:pt x="1492" y="2908"/>
                      <a:pt x="2643" y="2062"/>
                      <a:pt x="4063" y="1409"/>
                    </a:cubicBezTo>
                    <a:cubicBezTo>
                      <a:pt x="6018" y="510"/>
                      <a:pt x="8384" y="18"/>
                      <a:pt x="10812" y="2"/>
                    </a:cubicBezTo>
                    <a:cubicBezTo>
                      <a:pt x="12294" y="-25"/>
                      <a:pt x="13762" y="174"/>
                      <a:pt x="15110" y="583"/>
                    </a:cubicBezTo>
                    <a:cubicBezTo>
                      <a:pt x="15932" y="832"/>
                      <a:pt x="16698" y="1156"/>
                      <a:pt x="17389" y="1545"/>
                    </a:cubicBezTo>
                    <a:cubicBezTo>
                      <a:pt x="18662" y="2131"/>
                      <a:pt x="19697" y="2919"/>
                      <a:pt x="20398" y="3838"/>
                    </a:cubicBezTo>
                    <a:cubicBezTo>
                      <a:pt x="20941" y="4551"/>
                      <a:pt x="21268" y="5325"/>
                      <a:pt x="21326" y="6116"/>
                    </a:cubicBezTo>
                    <a:cubicBezTo>
                      <a:pt x="21380" y="6846"/>
                      <a:pt x="21204" y="7569"/>
                      <a:pt x="20965" y="8274"/>
                    </a:cubicBezTo>
                    <a:cubicBezTo>
                      <a:pt x="20742" y="8935"/>
                      <a:pt x="20460" y="9590"/>
                      <a:pt x="20120" y="10236"/>
                    </a:cubicBezTo>
                    <a:cubicBezTo>
                      <a:pt x="19547" y="11183"/>
                      <a:pt x="18903" y="12108"/>
                      <a:pt x="18189" y="13007"/>
                    </a:cubicBezTo>
                    <a:cubicBezTo>
                      <a:pt x="17684" y="13645"/>
                      <a:pt x="17144" y="14269"/>
                      <a:pt x="16571" y="14878"/>
                    </a:cubicBezTo>
                    <a:lnTo>
                      <a:pt x="10788" y="21575"/>
                    </a:ln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86" name="圖片 185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38101" y="-38100"/>
                <a:ext cx="1253795" cy="1827922"/>
              </a:xfrm>
              <a:prstGeom prst="rect">
                <a:avLst/>
              </a:prstGeom>
              <a:effectLst/>
            </p:spPr>
          </p:pic>
        </p:grpSp>
        <p:grpSp>
          <p:nvGrpSpPr>
            <p:cNvPr id="191" name="Group 191"/>
            <p:cNvGrpSpPr/>
            <p:nvPr/>
          </p:nvGrpSpPr>
          <p:grpSpPr>
            <a:xfrm>
              <a:off x="330664" y="101407"/>
              <a:ext cx="516264" cy="516265"/>
              <a:chOff x="-38099" y="-38100"/>
              <a:chExt cx="516263" cy="516263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0"/>
                <a:ext cx="440064" cy="440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61001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89" name="圖片 188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516264" cy="51626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99" name="Group 199"/>
          <p:cNvGrpSpPr/>
          <p:nvPr/>
        </p:nvGrpSpPr>
        <p:grpSpPr>
          <a:xfrm rot="10800000" flipH="1">
            <a:off x="10046547" y="6146893"/>
            <a:ext cx="1253794" cy="1827923"/>
            <a:chOff x="-38100" y="-38099"/>
            <a:chExt cx="1253793" cy="1827921"/>
          </a:xfrm>
        </p:grpSpPr>
        <p:grpSp>
          <p:nvGrpSpPr>
            <p:cNvPr id="195" name="Group 195"/>
            <p:cNvGrpSpPr/>
            <p:nvPr/>
          </p:nvGrpSpPr>
          <p:grpSpPr>
            <a:xfrm>
              <a:off x="-38101" y="-38100"/>
              <a:ext cx="1253795" cy="1827922"/>
              <a:chOff x="-38100" y="-38099"/>
              <a:chExt cx="1253793" cy="1827921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0" y="0"/>
                <a:ext cx="1177573" cy="171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6" h="21575" extrusionOk="0">
                    <a:moveTo>
                      <a:pt x="10788" y="21575"/>
                    </a:moveTo>
                    <a:lnTo>
                      <a:pt x="4767" y="14892"/>
                    </a:lnTo>
                    <a:cubicBezTo>
                      <a:pt x="3885" y="13909"/>
                      <a:pt x="3056" y="12913"/>
                      <a:pt x="2283" y="11906"/>
                    </a:cubicBezTo>
                    <a:cubicBezTo>
                      <a:pt x="1520" y="10913"/>
                      <a:pt x="799" y="9895"/>
                      <a:pt x="388" y="8797"/>
                    </a:cubicBezTo>
                    <a:cubicBezTo>
                      <a:pt x="-220" y="7173"/>
                      <a:pt x="-112" y="5466"/>
                      <a:pt x="705" y="3882"/>
                    </a:cubicBezTo>
                    <a:cubicBezTo>
                      <a:pt x="1492" y="2908"/>
                      <a:pt x="2643" y="2062"/>
                      <a:pt x="4063" y="1409"/>
                    </a:cubicBezTo>
                    <a:cubicBezTo>
                      <a:pt x="6018" y="510"/>
                      <a:pt x="8384" y="18"/>
                      <a:pt x="10812" y="2"/>
                    </a:cubicBezTo>
                    <a:cubicBezTo>
                      <a:pt x="12294" y="-25"/>
                      <a:pt x="13762" y="174"/>
                      <a:pt x="15110" y="583"/>
                    </a:cubicBezTo>
                    <a:cubicBezTo>
                      <a:pt x="15932" y="832"/>
                      <a:pt x="16698" y="1156"/>
                      <a:pt x="17389" y="1545"/>
                    </a:cubicBezTo>
                    <a:cubicBezTo>
                      <a:pt x="18662" y="2131"/>
                      <a:pt x="19697" y="2919"/>
                      <a:pt x="20398" y="3838"/>
                    </a:cubicBezTo>
                    <a:cubicBezTo>
                      <a:pt x="20941" y="4551"/>
                      <a:pt x="21268" y="5325"/>
                      <a:pt x="21326" y="6116"/>
                    </a:cubicBezTo>
                    <a:cubicBezTo>
                      <a:pt x="21380" y="6846"/>
                      <a:pt x="21204" y="7569"/>
                      <a:pt x="20965" y="8274"/>
                    </a:cubicBezTo>
                    <a:cubicBezTo>
                      <a:pt x="20742" y="8935"/>
                      <a:pt x="20460" y="9590"/>
                      <a:pt x="20120" y="10236"/>
                    </a:cubicBezTo>
                    <a:cubicBezTo>
                      <a:pt x="19547" y="11183"/>
                      <a:pt x="18903" y="12108"/>
                      <a:pt x="18189" y="13007"/>
                    </a:cubicBezTo>
                    <a:cubicBezTo>
                      <a:pt x="17684" y="13645"/>
                      <a:pt x="17144" y="14269"/>
                      <a:pt x="16571" y="14878"/>
                    </a:cubicBezTo>
                    <a:lnTo>
                      <a:pt x="10788" y="21575"/>
                    </a:ln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93" name="圖片 192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38101" y="-38100"/>
                <a:ext cx="1253795" cy="1827922"/>
              </a:xfrm>
              <a:prstGeom prst="rect">
                <a:avLst/>
              </a:prstGeom>
              <a:effectLst/>
            </p:spPr>
          </p:pic>
        </p:grpSp>
        <p:grpSp>
          <p:nvGrpSpPr>
            <p:cNvPr id="198" name="Group 198"/>
            <p:cNvGrpSpPr/>
            <p:nvPr/>
          </p:nvGrpSpPr>
          <p:grpSpPr>
            <a:xfrm>
              <a:off x="330664" y="101407"/>
              <a:ext cx="516264" cy="516265"/>
              <a:chOff x="-38099" y="-38100"/>
              <a:chExt cx="516263" cy="516263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0" y="0"/>
                <a:ext cx="440064" cy="440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61001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dirty="0">
                  <a:latin typeface="微軟正黑體" charset="-120"/>
                  <a:ea typeface="微軟正黑體" charset="-120"/>
                  <a:cs typeface="微軟正黑體" charset="-120"/>
                </a:endParaRPr>
              </a:p>
            </p:txBody>
          </p:sp>
          <p:pic>
            <p:nvPicPr>
              <p:cNvPr id="196" name="圖片 195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516264" cy="51626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200" name="圖片 19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2072" y="5686504"/>
            <a:ext cx="296572" cy="296572"/>
          </a:xfrm>
          <a:prstGeom prst="rect">
            <a:avLst/>
          </a:prstGeom>
        </p:spPr>
      </p:pic>
      <p:pic>
        <p:nvPicPr>
          <p:cNvPr id="202" name="圖片 20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6119" y="5686504"/>
            <a:ext cx="296573" cy="296572"/>
          </a:xfrm>
          <a:prstGeom prst="rect">
            <a:avLst/>
          </a:prstGeom>
        </p:spPr>
      </p:pic>
      <p:pic>
        <p:nvPicPr>
          <p:cNvPr id="204" name="圖片 20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5560" y="5686504"/>
            <a:ext cx="296572" cy="296572"/>
          </a:xfrm>
          <a:prstGeom prst="rect">
            <a:avLst/>
          </a:prstGeom>
        </p:spPr>
      </p:pic>
      <p:pic>
        <p:nvPicPr>
          <p:cNvPr id="206" name="圖片 20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25148" y="5686504"/>
            <a:ext cx="296572" cy="296572"/>
          </a:xfrm>
          <a:prstGeom prst="rect">
            <a:avLst/>
          </a:prstGeom>
        </p:spPr>
      </p:pic>
      <p:grpSp>
        <p:nvGrpSpPr>
          <p:cNvPr id="210" name="Group 210"/>
          <p:cNvGrpSpPr/>
          <p:nvPr/>
        </p:nvGrpSpPr>
        <p:grpSpPr>
          <a:xfrm>
            <a:off x="952415" y="6697556"/>
            <a:ext cx="2269731" cy="2308226"/>
            <a:chOff x="0" y="0"/>
            <a:chExt cx="2269729" cy="2308225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2269729" cy="230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" y="0"/>
                  </a:moveTo>
                  <a:cubicBezTo>
                    <a:pt x="271" y="0"/>
                    <a:pt x="0" y="266"/>
                    <a:pt x="0" y="594"/>
                  </a:cubicBezTo>
                  <a:lnTo>
                    <a:pt x="0" y="21006"/>
                  </a:lnTo>
                  <a:cubicBezTo>
                    <a:pt x="0" y="21334"/>
                    <a:pt x="271" y="21600"/>
                    <a:pt x="604" y="21600"/>
                  </a:cubicBezTo>
                  <a:lnTo>
                    <a:pt x="17434" y="21600"/>
                  </a:lnTo>
                  <a:cubicBezTo>
                    <a:pt x="17768" y="21600"/>
                    <a:pt x="18038" y="21334"/>
                    <a:pt x="18038" y="21006"/>
                  </a:cubicBezTo>
                  <a:lnTo>
                    <a:pt x="18038" y="7636"/>
                  </a:lnTo>
                  <a:lnTo>
                    <a:pt x="21600" y="6447"/>
                  </a:lnTo>
                  <a:lnTo>
                    <a:pt x="18038" y="5259"/>
                  </a:lnTo>
                  <a:lnTo>
                    <a:pt x="18038" y="594"/>
                  </a:lnTo>
                  <a:cubicBezTo>
                    <a:pt x="18038" y="266"/>
                    <a:pt x="17768" y="0"/>
                    <a:pt x="17434" y="0"/>
                  </a:cubicBezTo>
                  <a:lnTo>
                    <a:pt x="604" y="0"/>
                  </a:lnTo>
                  <a:close/>
                </a:path>
              </a:pathLst>
            </a:custGeom>
            <a:solidFill>
              <a:srgbClr val="F5D328">
                <a:alpha val="2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dirty="0">
                <a:latin typeface="微軟正黑體" charset="-120"/>
                <a:ea typeface="微軟正黑體" charset="-120"/>
                <a:cs typeface="微軟正黑體" charset="-120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269835" y="87154"/>
              <a:ext cx="1542729" cy="2133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 err="1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精聯</a:t>
              </a: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電子</a:t>
              </a:r>
              <a:endParaRPr sz="2200" dirty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智創生技</a:t>
              </a:r>
              <a:endParaRPr lang="en-US" altLang="zh-TW" sz="2200" dirty="0" smtClean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耀瑄科技</a:t>
              </a:r>
              <a:endParaRPr sz="2200" dirty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KKBOX</a:t>
              </a:r>
              <a:endParaRPr sz="2200" dirty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3296332" y="2663648"/>
            <a:ext cx="2149476" cy="2308226"/>
            <a:chOff x="-254000" y="0"/>
            <a:chExt cx="2149475" cy="2308225"/>
          </a:xfrm>
        </p:grpSpPr>
        <p:sp>
          <p:nvSpPr>
            <p:cNvPr id="211" name="Shape 211"/>
            <p:cNvSpPr/>
            <p:nvPr/>
          </p:nvSpPr>
          <p:spPr>
            <a:xfrm>
              <a:off x="-254000" y="0"/>
              <a:ext cx="2149475" cy="230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91" y="0"/>
                  </a:moveTo>
                  <a:cubicBezTo>
                    <a:pt x="2838" y="0"/>
                    <a:pt x="2552" y="266"/>
                    <a:pt x="2552" y="594"/>
                  </a:cubicBezTo>
                  <a:lnTo>
                    <a:pt x="2552" y="4754"/>
                  </a:lnTo>
                  <a:lnTo>
                    <a:pt x="0" y="5942"/>
                  </a:lnTo>
                  <a:lnTo>
                    <a:pt x="2552" y="7131"/>
                  </a:lnTo>
                  <a:lnTo>
                    <a:pt x="2552" y="21006"/>
                  </a:lnTo>
                  <a:cubicBezTo>
                    <a:pt x="2552" y="21334"/>
                    <a:pt x="2838" y="21600"/>
                    <a:pt x="3191" y="21600"/>
                  </a:cubicBezTo>
                  <a:lnTo>
                    <a:pt x="20962" y="21600"/>
                  </a:lnTo>
                  <a:cubicBezTo>
                    <a:pt x="21314" y="21600"/>
                    <a:pt x="21600" y="21334"/>
                    <a:pt x="21600" y="21006"/>
                  </a:cubicBezTo>
                  <a:lnTo>
                    <a:pt x="21600" y="594"/>
                  </a:lnTo>
                  <a:cubicBezTo>
                    <a:pt x="21600" y="266"/>
                    <a:pt x="21314" y="0"/>
                    <a:pt x="20962" y="0"/>
                  </a:cubicBezTo>
                  <a:lnTo>
                    <a:pt x="3191" y="0"/>
                  </a:lnTo>
                  <a:close/>
                </a:path>
              </a:pathLst>
            </a:custGeom>
            <a:solidFill>
              <a:srgbClr val="F5D328">
                <a:alpha val="274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dirty="0">
                <a:latin typeface="微軟正黑體" charset="-120"/>
                <a:ea typeface="微軟正黑體" charset="-120"/>
                <a:cs typeface="微軟正黑體" charset="-120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79692" y="87154"/>
              <a:ext cx="1260601" cy="2133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資訊室</a:t>
              </a: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病歷室</a:t>
              </a: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企劃室</a:t>
              </a: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醫品室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8811780" y="2663648"/>
            <a:ext cx="3600849" cy="2199483"/>
            <a:chOff x="-254000" y="0"/>
            <a:chExt cx="3600847" cy="2199482"/>
          </a:xfrm>
        </p:grpSpPr>
        <p:sp>
          <p:nvSpPr>
            <p:cNvPr id="214" name="Shape 214"/>
            <p:cNvSpPr/>
            <p:nvPr/>
          </p:nvSpPr>
          <p:spPr>
            <a:xfrm>
              <a:off x="-254000" y="0"/>
              <a:ext cx="3600847" cy="219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" y="0"/>
                  </a:moveTo>
                  <a:cubicBezTo>
                    <a:pt x="1694" y="0"/>
                    <a:pt x="1524" y="279"/>
                    <a:pt x="1524" y="624"/>
                  </a:cubicBezTo>
                  <a:lnTo>
                    <a:pt x="1524" y="4989"/>
                  </a:lnTo>
                  <a:lnTo>
                    <a:pt x="0" y="6236"/>
                  </a:lnTo>
                  <a:lnTo>
                    <a:pt x="1524" y="7483"/>
                  </a:lnTo>
                  <a:lnTo>
                    <a:pt x="1524" y="20976"/>
                  </a:lnTo>
                  <a:cubicBezTo>
                    <a:pt x="1524" y="21321"/>
                    <a:pt x="1694" y="21600"/>
                    <a:pt x="1905" y="21600"/>
                  </a:cubicBezTo>
                  <a:lnTo>
                    <a:pt x="21219" y="21600"/>
                  </a:lnTo>
                  <a:cubicBezTo>
                    <a:pt x="21429" y="21600"/>
                    <a:pt x="21600" y="21321"/>
                    <a:pt x="21600" y="20976"/>
                  </a:cubicBezTo>
                  <a:lnTo>
                    <a:pt x="21600" y="624"/>
                  </a:lnTo>
                  <a:cubicBezTo>
                    <a:pt x="21600" y="279"/>
                    <a:pt x="21429" y="0"/>
                    <a:pt x="21219" y="0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F5D328">
                <a:alpha val="274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dirty="0">
                <a:latin typeface="微軟正黑體" charset="-120"/>
                <a:ea typeface="微軟正黑體" charset="-120"/>
                <a:cs typeface="微軟正黑體" charset="-12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297241" y="295685"/>
              <a:ext cx="2967979" cy="1626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成</a:t>
              </a: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功大學</a:t>
              </a:r>
              <a:endParaRPr sz="2200" dirty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美國大學University of Central Florida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5781867" y="6751928"/>
            <a:ext cx="4179095" cy="2199483"/>
            <a:chOff x="0" y="0"/>
            <a:chExt cx="4179094" cy="2199482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4179094" cy="219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8" y="0"/>
                  </a:moveTo>
                  <a:cubicBezTo>
                    <a:pt x="173" y="0"/>
                    <a:pt x="0" y="329"/>
                    <a:pt x="0" y="737"/>
                  </a:cubicBezTo>
                  <a:lnTo>
                    <a:pt x="0" y="20859"/>
                  </a:lnTo>
                  <a:cubicBezTo>
                    <a:pt x="0" y="21267"/>
                    <a:pt x="173" y="21600"/>
                    <a:pt x="388" y="21600"/>
                  </a:cubicBezTo>
                  <a:lnTo>
                    <a:pt x="18923" y="21600"/>
                  </a:lnTo>
                  <a:cubicBezTo>
                    <a:pt x="19138" y="21600"/>
                    <a:pt x="19313" y="21267"/>
                    <a:pt x="19313" y="20859"/>
                  </a:cubicBezTo>
                  <a:lnTo>
                    <a:pt x="19313" y="9487"/>
                  </a:lnTo>
                  <a:lnTo>
                    <a:pt x="21600" y="8013"/>
                  </a:lnTo>
                  <a:lnTo>
                    <a:pt x="19313" y="6536"/>
                  </a:lnTo>
                  <a:lnTo>
                    <a:pt x="19313" y="737"/>
                  </a:lnTo>
                  <a:cubicBezTo>
                    <a:pt x="19313" y="329"/>
                    <a:pt x="19138" y="0"/>
                    <a:pt x="18923" y="0"/>
                  </a:cubicBezTo>
                  <a:lnTo>
                    <a:pt x="388" y="0"/>
                  </a:lnTo>
                  <a:close/>
                </a:path>
              </a:pathLst>
            </a:custGeom>
            <a:solidFill>
              <a:srgbClr val="F5D328">
                <a:alpha val="274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dirty="0">
                <a:latin typeface="微軟正黑體" charset="-120"/>
                <a:ea typeface="微軟正黑體" charset="-120"/>
                <a:cs typeface="微軟正黑體" charset="-120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77652" y="3011"/>
              <a:ext cx="3408801" cy="21339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德國Digital Knights UG</a:t>
              </a: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馬來西亞仁愛醫院</a:t>
              </a:r>
            </a:p>
            <a:p>
              <a:pPr marL="308680" indent="-308680" algn="l" defTabSz="457200">
                <a:lnSpc>
                  <a:spcPct val="150000"/>
                </a:lnSpc>
                <a:buSzPct val="75000"/>
                <a:buFontTx/>
                <a:buChar char="•"/>
                <a:defRPr sz="1800"/>
              </a:pPr>
              <a:r>
                <a:rPr sz="2200" dirty="0" err="1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上海</a:t>
              </a:r>
              <a:r>
                <a:rPr lang="zh-TW" altLang="en-US"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禾新</a:t>
              </a: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醫院</a:t>
              </a:r>
              <a:endParaRPr sz="2200" dirty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  <a:p>
              <a:pPr marL="308680" lvl="0" indent="-308680" algn="l" defTabSz="457200">
                <a:lnSpc>
                  <a:spcPct val="150000"/>
                </a:lnSpc>
                <a:buSzPct val="75000"/>
                <a:buChar char="•"/>
                <a:defRPr sz="1800"/>
              </a:pP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蘇州明</a:t>
              </a:r>
              <a:r>
                <a:rPr lang="zh-TW" altLang="en-US" sz="2200" dirty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基</a:t>
              </a:r>
              <a:r>
                <a:rPr lang="zh-TW" altLang="en-US" sz="2200" dirty="0" smtClean="0">
                  <a:latin typeface="微軟正黑體" charset="-120"/>
                  <a:ea typeface="微軟正黑體" charset="-120"/>
                  <a:cs typeface="微軟正黑體" charset="-120"/>
                  <a:sym typeface="Heiti TC Light"/>
                </a:rPr>
                <a:t>醫院</a:t>
              </a:r>
              <a:endParaRPr sz="2200" dirty="0">
                <a:latin typeface="微軟正黑體" charset="-120"/>
                <a:ea typeface="微軟正黑體" charset="-120"/>
                <a:cs typeface="微軟正黑體" charset="-120"/>
                <a:sym typeface="Heiti TC Light"/>
              </a:endParaRPr>
            </a:p>
          </p:txBody>
        </p:sp>
      </p:grpSp>
      <p:sp>
        <p:nvSpPr>
          <p:cNvPr id="220" name="Shape 220"/>
          <p:cNvSpPr/>
          <p:nvPr/>
        </p:nvSpPr>
        <p:spPr>
          <a:xfrm>
            <a:off x="3245098" y="1770672"/>
            <a:ext cx="6514604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 dirty="0">
                <a:latin typeface="微軟正黑體" charset="-120"/>
                <a:ea typeface="微軟正黑體" charset="-120"/>
                <a:cs typeface="微軟正黑體" charset="-120"/>
              </a:rPr>
              <a:t>實習表現良好的話畢業後有機會繼續在這工作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9" name="Google Shape;2179;p59"/>
          <p:cNvGrpSpPr/>
          <p:nvPr/>
        </p:nvGrpSpPr>
        <p:grpSpPr>
          <a:xfrm>
            <a:off x="6583885" y="5353150"/>
            <a:ext cx="5333247" cy="2402587"/>
            <a:chOff x="-4588775" y="152400"/>
            <a:chExt cx="3095787" cy="1384446"/>
          </a:xfrm>
        </p:grpSpPr>
        <p:sp>
          <p:nvSpPr>
            <p:cNvPr id="2180" name="Google Shape;2180;p59"/>
            <p:cNvSpPr/>
            <p:nvPr/>
          </p:nvSpPr>
          <p:spPr>
            <a:xfrm>
              <a:off x="-4588775" y="152400"/>
              <a:ext cx="3095787" cy="1384446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1" name="Google Shape;2181;p59"/>
            <p:cNvSpPr/>
            <p:nvPr/>
          </p:nvSpPr>
          <p:spPr>
            <a:xfrm>
              <a:off x="-4546157" y="336867"/>
              <a:ext cx="3010550" cy="1167243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2" name="Google Shape;2182;p59"/>
            <p:cNvSpPr/>
            <p:nvPr/>
          </p:nvSpPr>
          <p:spPr>
            <a:xfrm>
              <a:off x="-1637096" y="214986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3" name="Google Shape;2183;p59"/>
            <p:cNvSpPr/>
            <p:nvPr/>
          </p:nvSpPr>
          <p:spPr>
            <a:xfrm>
              <a:off x="-1764499" y="214986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4" name="Google Shape;2184;p59"/>
            <p:cNvSpPr/>
            <p:nvPr/>
          </p:nvSpPr>
          <p:spPr>
            <a:xfrm>
              <a:off x="-1911745" y="213861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85" name="Google Shape;2185;p59"/>
          <p:cNvGrpSpPr/>
          <p:nvPr/>
        </p:nvGrpSpPr>
        <p:grpSpPr>
          <a:xfrm>
            <a:off x="6583885" y="2843903"/>
            <a:ext cx="5333247" cy="2402587"/>
            <a:chOff x="-4588775" y="152400"/>
            <a:chExt cx="3095787" cy="1384446"/>
          </a:xfrm>
        </p:grpSpPr>
        <p:sp>
          <p:nvSpPr>
            <p:cNvPr id="2186" name="Google Shape;2186;p59"/>
            <p:cNvSpPr/>
            <p:nvPr/>
          </p:nvSpPr>
          <p:spPr>
            <a:xfrm>
              <a:off x="-4588775" y="152400"/>
              <a:ext cx="3095787" cy="1384446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7" name="Google Shape;2187;p59"/>
            <p:cNvSpPr/>
            <p:nvPr/>
          </p:nvSpPr>
          <p:spPr>
            <a:xfrm>
              <a:off x="-4546157" y="336867"/>
              <a:ext cx="3010550" cy="1167243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8" name="Google Shape;2188;p59"/>
            <p:cNvSpPr/>
            <p:nvPr/>
          </p:nvSpPr>
          <p:spPr>
            <a:xfrm>
              <a:off x="-1637096" y="214986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89" name="Google Shape;2189;p59"/>
            <p:cNvSpPr/>
            <p:nvPr/>
          </p:nvSpPr>
          <p:spPr>
            <a:xfrm>
              <a:off x="-1764499" y="214986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90" name="Google Shape;2190;p59"/>
            <p:cNvSpPr/>
            <p:nvPr/>
          </p:nvSpPr>
          <p:spPr>
            <a:xfrm>
              <a:off x="-1911745" y="213861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91" name="Google Shape;2191;p59"/>
          <p:cNvGrpSpPr/>
          <p:nvPr/>
        </p:nvGrpSpPr>
        <p:grpSpPr>
          <a:xfrm>
            <a:off x="1015894" y="5353153"/>
            <a:ext cx="5213825" cy="2402587"/>
            <a:chOff x="-4588775" y="152400"/>
            <a:chExt cx="3095787" cy="1384446"/>
          </a:xfrm>
        </p:grpSpPr>
        <p:sp>
          <p:nvSpPr>
            <p:cNvPr id="2192" name="Google Shape;2192;p59"/>
            <p:cNvSpPr/>
            <p:nvPr/>
          </p:nvSpPr>
          <p:spPr>
            <a:xfrm>
              <a:off x="-4588775" y="152400"/>
              <a:ext cx="3095787" cy="1384446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93" name="Google Shape;2193;p59"/>
            <p:cNvSpPr/>
            <p:nvPr/>
          </p:nvSpPr>
          <p:spPr>
            <a:xfrm>
              <a:off x="-4546157" y="336867"/>
              <a:ext cx="3010550" cy="1167243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94" name="Google Shape;2194;p59"/>
            <p:cNvSpPr/>
            <p:nvPr/>
          </p:nvSpPr>
          <p:spPr>
            <a:xfrm>
              <a:off x="-1637096" y="214986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95" name="Google Shape;2195;p59"/>
            <p:cNvSpPr/>
            <p:nvPr/>
          </p:nvSpPr>
          <p:spPr>
            <a:xfrm>
              <a:off x="-1764499" y="214986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96" name="Google Shape;2196;p59"/>
            <p:cNvSpPr/>
            <p:nvPr/>
          </p:nvSpPr>
          <p:spPr>
            <a:xfrm>
              <a:off x="-1911745" y="213861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97" name="Google Shape;2197;p59"/>
          <p:cNvGrpSpPr/>
          <p:nvPr/>
        </p:nvGrpSpPr>
        <p:grpSpPr>
          <a:xfrm>
            <a:off x="972821" y="2761808"/>
            <a:ext cx="5213825" cy="2402587"/>
            <a:chOff x="-4588775" y="152400"/>
            <a:chExt cx="3095787" cy="1384446"/>
          </a:xfrm>
        </p:grpSpPr>
        <p:sp>
          <p:nvSpPr>
            <p:cNvPr id="2198" name="Google Shape;2198;p59"/>
            <p:cNvSpPr/>
            <p:nvPr/>
          </p:nvSpPr>
          <p:spPr>
            <a:xfrm>
              <a:off x="-4588775" y="152400"/>
              <a:ext cx="3095787" cy="1384446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99" name="Google Shape;2199;p59"/>
            <p:cNvSpPr/>
            <p:nvPr/>
          </p:nvSpPr>
          <p:spPr>
            <a:xfrm>
              <a:off x="-4546157" y="336867"/>
              <a:ext cx="3010550" cy="1167243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0" name="Google Shape;2200;p59"/>
            <p:cNvSpPr/>
            <p:nvPr/>
          </p:nvSpPr>
          <p:spPr>
            <a:xfrm>
              <a:off x="-1637096" y="214986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1" name="Google Shape;2201;p59"/>
            <p:cNvSpPr/>
            <p:nvPr/>
          </p:nvSpPr>
          <p:spPr>
            <a:xfrm>
              <a:off x="-1764499" y="214986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2" name="Google Shape;2202;p59"/>
            <p:cNvSpPr/>
            <p:nvPr/>
          </p:nvSpPr>
          <p:spPr>
            <a:xfrm>
              <a:off x="-1911745" y="213861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03" name="Google Shape;2203;p59"/>
          <p:cNvSpPr txBox="1">
            <a:spLocks noGrp="1"/>
          </p:cNvSpPr>
          <p:nvPr>
            <p:ph type="title"/>
          </p:nvPr>
        </p:nvSpPr>
        <p:spPr>
          <a:xfrm>
            <a:off x="695858" y="1128367"/>
            <a:ext cx="10973013" cy="665600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碩班與在職專班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4" name="Google Shape;2204;p59"/>
          <p:cNvSpPr txBox="1">
            <a:spLocks noGrp="1"/>
          </p:cNvSpPr>
          <p:nvPr>
            <p:ph type="title" idx="2"/>
          </p:nvPr>
        </p:nvSpPr>
        <p:spPr>
          <a:xfrm>
            <a:off x="1960747" y="4257351"/>
            <a:ext cx="3237973" cy="665600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知識能力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5" name="Google Shape;2205;p59"/>
          <p:cNvSpPr txBox="1">
            <a:spLocks noGrp="1"/>
          </p:cNvSpPr>
          <p:nvPr>
            <p:ph type="subTitle" idx="1"/>
          </p:nvPr>
        </p:nvSpPr>
        <p:spPr>
          <a:xfrm>
            <a:off x="1161092" y="3507186"/>
            <a:ext cx="4825924" cy="1415765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marL="0" indent="0">
              <a:spcAft>
                <a:spcPts val="1707"/>
              </a:spcAft>
            </a:pPr>
            <a:r>
              <a:rPr lang="zh-TW" altLang="en-US" sz="2276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更深入加強</a:t>
            </a:r>
            <a:r>
              <a:rPr lang="zh-TW" altLang="en-US" sz="227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276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27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276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層面的專業</a:t>
            </a:r>
            <a:endParaRPr sz="2276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6" name="Google Shape;2206;p59"/>
          <p:cNvSpPr txBox="1">
            <a:spLocks noGrp="1"/>
          </p:cNvSpPr>
          <p:nvPr>
            <p:ph type="title" idx="3"/>
          </p:nvPr>
        </p:nvSpPr>
        <p:spPr>
          <a:xfrm>
            <a:off x="1960747" y="6790578"/>
            <a:ext cx="3237973" cy="665600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實務應用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7" name="Google Shape;2207;p59"/>
          <p:cNvSpPr txBox="1">
            <a:spLocks noGrp="1"/>
          </p:cNvSpPr>
          <p:nvPr>
            <p:ph type="subTitle" idx="4"/>
          </p:nvPr>
        </p:nvSpPr>
        <p:spPr>
          <a:xfrm>
            <a:off x="1437558" y="6040250"/>
            <a:ext cx="4357897" cy="988587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marL="0" indent="0">
              <a:spcAft>
                <a:spcPts val="1707"/>
              </a:spcAft>
            </a:pPr>
            <a:r>
              <a:rPr lang="zh-TW" altLang="en-US" sz="2276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藉由實務訓練</a:t>
            </a:r>
            <a:r>
              <a:rPr lang="zh-TW" altLang="en-US" sz="227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提高應用能力</a:t>
            </a:r>
            <a:endParaRPr sz="2276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8" name="Google Shape;2208;p59"/>
          <p:cNvSpPr txBox="1">
            <a:spLocks noGrp="1"/>
          </p:cNvSpPr>
          <p:nvPr>
            <p:ph type="title" idx="5"/>
          </p:nvPr>
        </p:nvSpPr>
        <p:spPr>
          <a:xfrm>
            <a:off x="7631519" y="4287306"/>
            <a:ext cx="3237973" cy="665600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研究能力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9" name="Google Shape;2209;p59"/>
          <p:cNvSpPr txBox="1">
            <a:spLocks noGrp="1"/>
          </p:cNvSpPr>
          <p:nvPr>
            <p:ph type="subTitle" idx="6"/>
          </p:nvPr>
        </p:nvSpPr>
        <p:spPr>
          <a:xfrm>
            <a:off x="7631519" y="3376637"/>
            <a:ext cx="3237973" cy="1083733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marL="0" indent="0">
              <a:spcAft>
                <a:spcPts val="1707"/>
              </a:spcAft>
            </a:pPr>
            <a:r>
              <a:rPr lang="zh-TW" altLang="en-US" sz="2276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再次透過</a:t>
            </a:r>
            <a:r>
              <a:rPr lang="zh-TW" altLang="en-US" sz="227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zh-TW" altLang="en-US" sz="2276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研究培養邏輯思考和分析能力</a:t>
            </a:r>
            <a:endParaRPr sz="2276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10" name="Google Shape;2210;p59"/>
          <p:cNvSpPr txBox="1">
            <a:spLocks noGrp="1"/>
          </p:cNvSpPr>
          <p:nvPr>
            <p:ph type="title" idx="7"/>
          </p:nvPr>
        </p:nvSpPr>
        <p:spPr>
          <a:xfrm>
            <a:off x="7631519" y="6811726"/>
            <a:ext cx="3237973" cy="665600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敬業素養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11" name="Google Shape;2211;p59"/>
          <p:cNvSpPr txBox="1">
            <a:spLocks noGrp="1"/>
          </p:cNvSpPr>
          <p:nvPr>
            <p:ph type="subTitle" idx="8"/>
          </p:nvPr>
        </p:nvSpPr>
        <p:spPr>
          <a:xfrm>
            <a:off x="7268408" y="5822077"/>
            <a:ext cx="3917228" cy="988587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marL="0" indent="0">
              <a:spcAft>
                <a:spcPts val="1707"/>
              </a:spcAft>
            </a:pPr>
            <a:r>
              <a:rPr lang="zh-TW" altLang="en-US" sz="1991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實際踏入</a:t>
            </a:r>
            <a:r>
              <a:rPr lang="zh-TW" altLang="en-US" sz="1991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職場工作</a:t>
            </a:r>
            <a:r>
              <a:rPr lang="zh-TW" altLang="en-US" sz="1991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能讓學生了解職場需具備的能力也能藉此培養認真負責的態度</a:t>
            </a:r>
            <a:endParaRPr sz="1991" b="1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144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34475" y="2444560"/>
            <a:ext cx="1332992" cy="129307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9B66B177-EF48-4BDE-BE69-A118C6F3BAAA}"/>
              </a:ext>
            </a:extLst>
          </p:cNvPr>
          <p:cNvSpPr txBox="1"/>
          <p:nvPr/>
        </p:nvSpPr>
        <p:spPr>
          <a:xfrm>
            <a:off x="-367092" y="1980229"/>
            <a:ext cx="3736125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56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lata"/>
              </a:rPr>
              <a:t>醫資碩</a:t>
            </a:r>
          </a:p>
        </p:txBody>
      </p:sp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55652310-1D82-41A3-96DB-5E72AC3130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322" y="2903977"/>
          <a:ext cx="12365398" cy="4882658"/>
        </p:xfrm>
        <a:graphic>
          <a:graphicData uri="http://schemas.openxmlformats.org/drawingml/2006/table">
            <a:tbl>
              <a:tblPr firstRow="1" firstCol="1" bandRow="1"/>
              <a:tblGrid>
                <a:gridCol w="769451">
                  <a:extLst>
                    <a:ext uri="{9D8B030D-6E8A-4147-A177-3AD203B41FA5}">
                      <a16:colId xmlns:a16="http://schemas.microsoft.com/office/drawing/2014/main" val="3716658748"/>
                    </a:ext>
                  </a:extLst>
                </a:gridCol>
                <a:gridCol w="2525099">
                  <a:extLst>
                    <a:ext uri="{9D8B030D-6E8A-4147-A177-3AD203B41FA5}">
                      <a16:colId xmlns:a16="http://schemas.microsoft.com/office/drawing/2014/main" val="4285801974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929">
                  <a:extLst>
                    <a:ext uri="{9D8B030D-6E8A-4147-A177-3AD203B41FA5}">
                      <a16:colId xmlns:a16="http://schemas.microsoft.com/office/drawing/2014/main" val="1371054458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124">
                  <a:extLst>
                    <a:ext uri="{9D8B030D-6E8A-4147-A177-3AD203B41FA5}">
                      <a16:colId xmlns:a16="http://schemas.microsoft.com/office/drawing/2014/main" val="2768850656"/>
                    </a:ext>
                  </a:extLst>
                </a:gridCol>
                <a:gridCol w="758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3136">
                  <a:extLst>
                    <a:ext uri="{9D8B030D-6E8A-4147-A177-3AD203B41FA5}">
                      <a16:colId xmlns:a16="http://schemas.microsoft.com/office/drawing/2014/main" val="1390199965"/>
                    </a:ext>
                  </a:extLst>
                </a:gridCol>
                <a:gridCol w="7152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09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醫療資訊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知識能力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醫療資訊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研究能力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醫療資訊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實務之應用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敬業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與人文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791580"/>
                  </a:ext>
                </a:extLst>
              </a:tr>
              <a:tr h="330953">
                <a:tc vMerge="1">
                  <a:txBody>
                    <a:bodyPr/>
                    <a:lstStyle/>
                    <a:p>
                      <a:pPr algn="ctr"/>
                      <a:endParaRPr lang="zh-TW" sz="13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53">
                <a:tc rowSpan="7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機器學習原理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專題討論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醫務管理與資訊學特論</a:t>
                      </a:r>
                      <a:endParaRPr 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學術研究倫理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97139"/>
                  </a:ext>
                </a:extLst>
              </a:tr>
              <a:tr h="3893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生醫訊號與影像處理</a:t>
                      </a:r>
                      <a:endParaRPr lang="en-US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物聯網應用與實作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9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人工智能在臨床研究的應用：專題討論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1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資訊檢索特論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8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系統分析與設計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資料庫系統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97">
                <a:tc rowSpan="3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一下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大數據分析</a:t>
                      </a:r>
                      <a:endParaRPr 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專題討論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人工智能在臨床研究的應用：專題討論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090129"/>
                  </a:ext>
                </a:extLst>
              </a:tr>
              <a:tr h="1667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資訊安全技術特論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453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智慧型學習與計算專題特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二上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最佳化方法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企業實習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850484"/>
                  </a:ext>
                </a:extLst>
              </a:tr>
              <a:tr h="330954">
                <a:tc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碩士論文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89517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 rot="19072240">
            <a:off x="674831" y="1679899"/>
            <a:ext cx="65023" cy="307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1" name="矩形 50"/>
          <p:cNvSpPr/>
          <p:nvPr/>
        </p:nvSpPr>
        <p:spPr>
          <a:xfrm rot="21299197">
            <a:off x="1412648" y="1510320"/>
            <a:ext cx="65023" cy="307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2" name="矩形 51"/>
          <p:cNvSpPr/>
          <p:nvPr/>
        </p:nvSpPr>
        <p:spPr>
          <a:xfrm rot="2783000" flipH="1">
            <a:off x="2239609" y="1608393"/>
            <a:ext cx="65023" cy="307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</p:spTree>
    <p:extLst>
      <p:ext uri="{BB962C8B-B14F-4D97-AF65-F5344CB8AC3E}">
        <p14:creationId xmlns:p14="http://schemas.microsoft.com/office/powerpoint/2010/main" val="303769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5400000">
            <a:off x="143078" y="4318650"/>
            <a:ext cx="1793578" cy="167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" name="文字方塊 1"/>
          <p:cNvSpPr txBox="1"/>
          <p:nvPr/>
        </p:nvSpPr>
        <p:spPr>
          <a:xfrm>
            <a:off x="490967" y="3216312"/>
            <a:ext cx="731867" cy="2371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56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醫管碩</a:t>
            </a:r>
          </a:p>
        </p:txBody>
      </p:sp>
      <p:sp>
        <p:nvSpPr>
          <p:cNvPr id="14" name="矩形 13"/>
          <p:cNvSpPr/>
          <p:nvPr/>
        </p:nvSpPr>
        <p:spPr>
          <a:xfrm rot="19072240">
            <a:off x="398849" y="3419039"/>
            <a:ext cx="65023" cy="307160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1" name="矩形 50"/>
          <p:cNvSpPr/>
          <p:nvPr/>
        </p:nvSpPr>
        <p:spPr>
          <a:xfrm rot="15798630">
            <a:off x="302448" y="4165848"/>
            <a:ext cx="72065" cy="307160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2" name="矩形 51"/>
          <p:cNvSpPr/>
          <p:nvPr/>
        </p:nvSpPr>
        <p:spPr>
          <a:xfrm rot="2783000" flipH="1">
            <a:off x="392369" y="5016023"/>
            <a:ext cx="65023" cy="307160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8FD7783-2799-4173-A841-DDDF2FADB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2155" y="1577880"/>
          <a:ext cx="11357526" cy="6562747"/>
        </p:xfrm>
        <a:graphic>
          <a:graphicData uri="http://schemas.openxmlformats.org/drawingml/2006/table">
            <a:tbl>
              <a:tblPr firstRow="1" firstCol="1" bandRow="1"/>
              <a:tblGrid>
                <a:gridCol w="600215">
                  <a:extLst>
                    <a:ext uri="{9D8B030D-6E8A-4147-A177-3AD203B41FA5}">
                      <a16:colId xmlns:a16="http://schemas.microsoft.com/office/drawing/2014/main" val="521765268"/>
                    </a:ext>
                  </a:extLst>
                </a:gridCol>
                <a:gridCol w="2379372">
                  <a:extLst>
                    <a:ext uri="{9D8B030D-6E8A-4147-A177-3AD203B41FA5}">
                      <a16:colId xmlns:a16="http://schemas.microsoft.com/office/drawing/2014/main" val="3671688752"/>
                    </a:ext>
                  </a:extLst>
                </a:gridCol>
                <a:gridCol w="531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9087">
                  <a:extLst>
                    <a:ext uri="{9D8B030D-6E8A-4147-A177-3AD203B41FA5}">
                      <a16:colId xmlns:a16="http://schemas.microsoft.com/office/drawing/2014/main" val="711043200"/>
                    </a:ext>
                  </a:extLst>
                </a:gridCol>
                <a:gridCol w="592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879">
                  <a:extLst>
                    <a:ext uri="{9D8B030D-6E8A-4147-A177-3AD203B41FA5}">
                      <a16:colId xmlns:a16="http://schemas.microsoft.com/office/drawing/2014/main" val="491945150"/>
                    </a:ext>
                  </a:extLst>
                </a:gridCol>
                <a:gridCol w="7474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6697">
                  <a:extLst>
                    <a:ext uri="{9D8B030D-6E8A-4147-A177-3AD203B41FA5}">
                      <a16:colId xmlns:a16="http://schemas.microsoft.com/office/drawing/2014/main" val="2240043043"/>
                    </a:ext>
                  </a:extLst>
                </a:gridCol>
                <a:gridCol w="5650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177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學年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知識能力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研究能力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實務之應用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敬業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與人文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224722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pPr algn="ctr"/>
                      <a:endParaRPr lang="zh-TW" sz="13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41">
                <a:tc rowSpan="5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醫療機構組織與管理特論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當前醫療照護議題專討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醫務管理與資訊學特論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學術研究倫理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505984"/>
                  </a:ext>
                </a:extLst>
              </a:tr>
              <a:tr h="3545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醫療照護體系綜論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醫院企劃管理特論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醫療行銷策略與危機管理特論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醫務管理領袖論壇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醫務管理研究方法與學術倫理特論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7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組織行為學特論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典範學習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71">
                <a:tc rowSpan="4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一下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醫療經濟學特論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專題討論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醫務管理與醫療資訊實務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醫療法規與倫理特論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147032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⻑期照護政策與管理特論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進階生物統計學特論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7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財務會計學特論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美國醫院管理實務專討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醫療決策分析和評估特論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5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醫療品質管理特論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771">
                <a:tc rowSpan="4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二上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醫療財務管理學特論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專題討論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企業實習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535397"/>
                  </a:ext>
                </a:extLst>
              </a:tr>
              <a:tr h="5635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醫療機構人力資源管理特論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5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醫療行銷與策略管理</a:t>
                      </a: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5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醫院績效管理特論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771">
                <a:tc rowSpan="2">
                  <a:txBody>
                    <a:bodyPr/>
                    <a:lstStyle/>
                    <a:p>
                      <a:pPr algn="ctr"/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專題討論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企業實習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009484"/>
                  </a:ext>
                </a:extLst>
              </a:tr>
              <a:tr h="3545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碩士論文</a:t>
                      </a:r>
                      <a:endParaRPr lang="zh-TW" alt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536" marR="97536" marT="0" marB="0" anchor="ctr">
                    <a:lnL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5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DD9384C-C19B-4175-97FD-A77B848D6991}"/>
              </a:ext>
            </a:extLst>
          </p:cNvPr>
          <p:cNvGrpSpPr/>
          <p:nvPr/>
        </p:nvGrpSpPr>
        <p:grpSpPr>
          <a:xfrm>
            <a:off x="1879600" y="2508429"/>
            <a:ext cx="9091583" cy="5215468"/>
            <a:chOff x="1284075" y="604525"/>
            <a:chExt cx="6575850" cy="3934450"/>
          </a:xfrm>
        </p:grpSpPr>
        <p:grpSp>
          <p:nvGrpSpPr>
            <p:cNvPr id="6" name="Google Shape;2044;p55"/>
            <p:cNvGrpSpPr/>
            <p:nvPr/>
          </p:nvGrpSpPr>
          <p:grpSpPr>
            <a:xfrm>
              <a:off x="1284075" y="604525"/>
              <a:ext cx="6213900" cy="3359100"/>
              <a:chOff x="1465050" y="946225"/>
              <a:chExt cx="6213900" cy="3359100"/>
            </a:xfrm>
          </p:grpSpPr>
          <p:sp>
            <p:nvSpPr>
              <p:cNvPr id="19" name="Google Shape;2045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6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7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8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9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050;p55"/>
            <p:cNvGrpSpPr/>
            <p:nvPr/>
          </p:nvGrpSpPr>
          <p:grpSpPr>
            <a:xfrm>
              <a:off x="1455525" y="892200"/>
              <a:ext cx="6213900" cy="3359100"/>
              <a:chOff x="1465050" y="946225"/>
              <a:chExt cx="6213900" cy="3359100"/>
            </a:xfrm>
          </p:grpSpPr>
          <p:sp>
            <p:nvSpPr>
              <p:cNvPr id="14" name="Google Shape;2051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52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53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54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5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056;p55"/>
            <p:cNvGrpSpPr/>
            <p:nvPr/>
          </p:nvGrpSpPr>
          <p:grpSpPr>
            <a:xfrm>
              <a:off x="1646025" y="1179875"/>
              <a:ext cx="6213900" cy="3359100"/>
              <a:chOff x="1465050" y="946225"/>
              <a:chExt cx="6213900" cy="3359100"/>
            </a:xfrm>
          </p:grpSpPr>
          <p:sp>
            <p:nvSpPr>
              <p:cNvPr id="9" name="Google Shape;2057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58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059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60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61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Shape 106"/>
          <p:cNvSpPr/>
          <p:nvPr/>
        </p:nvSpPr>
        <p:spPr>
          <a:xfrm>
            <a:off x="4196559" y="4264877"/>
            <a:ext cx="5027017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 b="1"/>
            </a:lvl1pPr>
          </a:lstStyle>
          <a:p>
            <a:pPr>
              <a:defRPr sz="1800" b="0"/>
            </a:pPr>
            <a:r>
              <a:rPr lang="zh-TW" altLang="en-US" sz="9600" b="0" dirty="0" smtClean="0">
                <a:latin typeface="微軟正黑體" charset="-120"/>
                <a:ea typeface="微軟正黑體" charset="-120"/>
                <a:cs typeface="微軟正黑體" charset="-120"/>
              </a:rPr>
              <a:t>師</a:t>
            </a:r>
            <a:r>
              <a:rPr lang="zh-TW" altLang="en-US" sz="9600" b="0" dirty="0">
                <a:latin typeface="微軟正黑體" charset="-120"/>
                <a:ea typeface="微軟正黑體" charset="-120"/>
                <a:cs typeface="微軟正黑體" charset="-120"/>
              </a:rPr>
              <a:t>資陣容</a:t>
            </a:r>
          </a:p>
          <a:p>
            <a:pPr lvl="0">
              <a:defRPr sz="1800" b="0"/>
            </a:pPr>
            <a:endParaRPr lang="zh-TW" altLang="en-US" b="0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276434" y="5944140"/>
            <a:ext cx="686726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rPr lang="zh-TW" altLang="en-US" sz="3200" dirty="0">
                <a:latin typeface="微軟正黑體" charset="-120"/>
                <a:ea typeface="微軟正黑體" charset="-120"/>
                <a:cs typeface="微軟正黑體" charset="-120"/>
              </a:rPr>
              <a:t>系上都有哪些教授會來為大家教課呢</a:t>
            </a:r>
            <a:r>
              <a:rPr lang="en-US" altLang="zh-TW" sz="3200" dirty="0">
                <a:latin typeface="微軟正黑體" charset="-120"/>
                <a:ea typeface="微軟正黑體" charset="-120"/>
                <a:cs typeface="微軟正黑體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70016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字方塊 70">
            <a:extLst>
              <a:ext uri="{FF2B5EF4-FFF2-40B4-BE49-F238E27FC236}">
                <a16:creationId xmlns:a16="http://schemas.microsoft.com/office/drawing/2014/main" id="{7021473E-5BE2-49D5-A64E-E7E540AC8DFD}"/>
              </a:ext>
            </a:extLst>
          </p:cNvPr>
          <p:cNvSpPr txBox="1"/>
          <p:nvPr/>
        </p:nvSpPr>
        <p:spPr>
          <a:xfrm>
            <a:off x="7473540" y="5620252"/>
            <a:ext cx="34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2201849" y="7174603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0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2201849" y="3449085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16" name="矩形 15"/>
          <p:cNvSpPr/>
          <p:nvPr/>
        </p:nvSpPr>
        <p:spPr>
          <a:xfrm>
            <a:off x="2510037" y="2105888"/>
            <a:ext cx="2268241" cy="364531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9" name="矩形 8"/>
          <p:cNvSpPr/>
          <p:nvPr/>
        </p:nvSpPr>
        <p:spPr>
          <a:xfrm>
            <a:off x="344826" y="1554172"/>
            <a:ext cx="12285595" cy="6689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8428" y="1773792"/>
            <a:ext cx="4413753" cy="792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413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最專業的</a:t>
            </a:r>
            <a:r>
              <a:rPr lang="zh-TW" altLang="en-US" sz="4551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師資陣容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2510037" y="2605471"/>
            <a:ext cx="226824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2275736" y="2298001"/>
            <a:ext cx="246300" cy="5418667"/>
          </a:xfrm>
          <a:prstGeom prst="rect">
            <a:avLst/>
          </a:prstGeom>
          <a:solidFill>
            <a:srgbClr val="9CC69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FD77B51E-92B0-4C18-874A-9357B45DB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308" y="6295414"/>
            <a:ext cx="1682074" cy="1620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0084CE1E-D8BE-43D0-A42C-C8B83EA6BD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364" y="2643457"/>
            <a:ext cx="1617075" cy="176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BBD64772-0B37-4128-974A-284CF4CFB7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089" y="4582449"/>
            <a:ext cx="1328380" cy="1667425"/>
          </a:xfrm>
          <a:prstGeom prst="rect">
            <a:avLst/>
          </a:prstGeom>
        </p:spPr>
      </p:pic>
      <p:pic>
        <p:nvPicPr>
          <p:cNvPr id="28" name="圖片 27" hidden="1">
            <a:extLst>
              <a:ext uri="{FF2B5EF4-FFF2-40B4-BE49-F238E27FC236}">
                <a16:creationId xmlns:a16="http://schemas.microsoft.com/office/drawing/2014/main" id="{D46BA030-0211-468C-9B56-15E9BBA265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565" y="10185520"/>
            <a:ext cx="1541437" cy="1672852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29150D1-4007-41C7-B8E9-A88997CB70F5}"/>
              </a:ext>
            </a:extLst>
          </p:cNvPr>
          <p:cNvSpPr txBox="1"/>
          <p:nvPr/>
        </p:nvSpPr>
        <p:spPr>
          <a:xfrm>
            <a:off x="1307546" y="3715875"/>
            <a:ext cx="3793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資訊安全專家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19A6545-05A2-47C8-8B24-9D5CDDA1FD30}"/>
              </a:ext>
            </a:extLst>
          </p:cNvPr>
          <p:cNvSpPr txBox="1"/>
          <p:nvPr/>
        </p:nvSpPr>
        <p:spPr>
          <a:xfrm>
            <a:off x="720911" y="2922821"/>
            <a:ext cx="542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以德 系主任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D9FAD74A-77EB-4458-BDC3-9F3A503A215C}"/>
              </a:ext>
            </a:extLst>
          </p:cNvPr>
          <p:cNvSpPr txBox="1"/>
          <p:nvPr/>
        </p:nvSpPr>
        <p:spPr>
          <a:xfrm>
            <a:off x="7853592" y="2846892"/>
            <a:ext cx="302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世峰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EB20AE4-7C38-47D4-B657-1942BDBF91FD}"/>
              </a:ext>
            </a:extLst>
          </p:cNvPr>
          <p:cNvSpPr txBox="1"/>
          <p:nvPr/>
        </p:nvSpPr>
        <p:spPr>
          <a:xfrm>
            <a:off x="7936997" y="3746983"/>
            <a:ext cx="295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F13BAE42-7435-41C2-807B-D9C9B4534D91}"/>
              </a:ext>
            </a:extLst>
          </p:cNvPr>
          <p:cNvSpPr txBox="1"/>
          <p:nvPr/>
        </p:nvSpPr>
        <p:spPr>
          <a:xfrm>
            <a:off x="1772334" y="6535114"/>
            <a:ext cx="290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魏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春旺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8573D227-2AF8-4895-A668-D11E32E05BFB}"/>
              </a:ext>
            </a:extLst>
          </p:cNvPr>
          <p:cNvSpPr txBox="1"/>
          <p:nvPr/>
        </p:nvSpPr>
        <p:spPr>
          <a:xfrm>
            <a:off x="7513041" y="4658400"/>
            <a:ext cx="376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鮑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永誠 教授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3" y="4470458"/>
            <a:ext cx="1535289" cy="1673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文字方塊 64">
            <a:extLst>
              <a:ext uri="{FF2B5EF4-FFF2-40B4-BE49-F238E27FC236}">
                <a16:creationId xmlns:a16="http://schemas.microsoft.com/office/drawing/2014/main" id="{686DAF7F-0062-4601-AB4F-FEA4ADBF6AF5}"/>
              </a:ext>
            </a:extLst>
          </p:cNvPr>
          <p:cNvSpPr txBox="1"/>
          <p:nvPr/>
        </p:nvSpPr>
        <p:spPr>
          <a:xfrm>
            <a:off x="1772334" y="4610184"/>
            <a:ext cx="295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 教授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68E62059-B503-47AD-B698-62C15F7E7F18}"/>
              </a:ext>
            </a:extLst>
          </p:cNvPr>
          <p:cNvSpPr txBox="1"/>
          <p:nvPr/>
        </p:nvSpPr>
        <p:spPr>
          <a:xfrm>
            <a:off x="1541143" y="5527444"/>
            <a:ext cx="34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1E4605E0-44AE-4A24-8845-B0626B66B3E3}"/>
              </a:ext>
            </a:extLst>
          </p:cNvPr>
          <p:cNvSpPr txBox="1"/>
          <p:nvPr/>
        </p:nvSpPr>
        <p:spPr>
          <a:xfrm>
            <a:off x="2039270" y="7436072"/>
            <a:ext cx="34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物聯網與機器人專家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191508" y="2135443"/>
            <a:ext cx="1410258" cy="5704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44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身為高醫唯一和資訊有相關的科系</a:t>
            </a:r>
          </a:p>
          <a:p>
            <a:endParaRPr lang="zh-TW" altLang="en-US" sz="5120" dirty="0"/>
          </a:p>
        </p:txBody>
      </p:sp>
      <p:pic>
        <p:nvPicPr>
          <p:cNvPr id="49" name="network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90" y="1821259"/>
            <a:ext cx="899945" cy="8221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6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2201849" y="5243175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1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8339544" y="3462651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8353179" y="5312161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854" y="2678847"/>
            <a:ext cx="1956686" cy="1832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27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extLst>
              <a:ext uri="{FF2B5EF4-FFF2-40B4-BE49-F238E27FC236}">
                <a16:creationId xmlns:a16="http://schemas.microsoft.com/office/drawing/2014/main" id="{2C6C6F20-EF29-4468-B090-18CEF6D862E4}"/>
              </a:ext>
            </a:extLst>
          </p:cNvPr>
          <p:cNvSpPr txBox="1"/>
          <p:nvPr/>
        </p:nvSpPr>
        <p:spPr>
          <a:xfrm>
            <a:off x="7188007" y="3690050"/>
            <a:ext cx="34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電子商務大師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10037" y="2105888"/>
            <a:ext cx="2268241" cy="364531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9" name="矩形 8"/>
          <p:cNvSpPr/>
          <p:nvPr/>
        </p:nvSpPr>
        <p:spPr>
          <a:xfrm>
            <a:off x="344826" y="1554172"/>
            <a:ext cx="12285595" cy="6689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8428" y="1773792"/>
            <a:ext cx="4413753" cy="792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413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最專業的</a:t>
            </a:r>
            <a:r>
              <a:rPr lang="zh-TW" altLang="en-US" sz="4551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師資陣容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2510037" y="2605471"/>
            <a:ext cx="2268241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2275736" y="2298001"/>
            <a:ext cx="246300" cy="5418667"/>
          </a:xfrm>
          <a:prstGeom prst="rect">
            <a:avLst/>
          </a:prstGeom>
          <a:solidFill>
            <a:srgbClr val="9CC69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DB2EBF4-D990-497F-A497-028D676F0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72" y="4662513"/>
            <a:ext cx="1667218" cy="155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3C43181-DE60-4FE8-8D94-424C64F82F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46" y="2802125"/>
            <a:ext cx="1598925" cy="155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圖片 27" hidden="1">
            <a:extLst>
              <a:ext uri="{FF2B5EF4-FFF2-40B4-BE49-F238E27FC236}">
                <a16:creationId xmlns:a16="http://schemas.microsoft.com/office/drawing/2014/main" id="{D46BA030-0211-468C-9B56-15E9BBA26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565" y="10185520"/>
            <a:ext cx="1541437" cy="1672852"/>
          </a:xfrm>
          <a:prstGeom prst="rect">
            <a:avLst/>
          </a:prstGeom>
        </p:spPr>
      </p:pic>
      <p:sp>
        <p:nvSpPr>
          <p:cNvPr id="63" name="文字方塊 62">
            <a:extLst>
              <a:ext uri="{FF2B5EF4-FFF2-40B4-BE49-F238E27FC236}">
                <a16:creationId xmlns:a16="http://schemas.microsoft.com/office/drawing/2014/main" id="{F61E32B8-ED4F-496C-8AC2-8F3B0CB93393}"/>
              </a:ext>
            </a:extLst>
          </p:cNvPr>
          <p:cNvSpPr txBox="1"/>
          <p:nvPr/>
        </p:nvSpPr>
        <p:spPr>
          <a:xfrm>
            <a:off x="788884" y="2946720"/>
            <a:ext cx="561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易蓁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7AAD2B90-8997-439B-8F80-0668B116515E}"/>
              </a:ext>
            </a:extLst>
          </p:cNvPr>
          <p:cNvSpPr txBox="1"/>
          <p:nvPr/>
        </p:nvSpPr>
        <p:spPr>
          <a:xfrm>
            <a:off x="2284220" y="3626123"/>
            <a:ext cx="262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衛生政策專家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E49FC4B3-E144-4B2B-BDC9-FC473295C499}"/>
              </a:ext>
            </a:extLst>
          </p:cNvPr>
          <p:cNvSpPr txBox="1"/>
          <p:nvPr/>
        </p:nvSpPr>
        <p:spPr>
          <a:xfrm>
            <a:off x="880276" y="4871173"/>
            <a:ext cx="56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浩雲  教授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9BFDC5C-E7C0-4B17-803B-B71438814F4F}"/>
              </a:ext>
            </a:extLst>
          </p:cNvPr>
          <p:cNvSpPr txBox="1"/>
          <p:nvPr/>
        </p:nvSpPr>
        <p:spPr>
          <a:xfrm>
            <a:off x="2097844" y="5717014"/>
            <a:ext cx="34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企劃管理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6A848A3C-E68F-4C33-A2A6-A654BB45E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4" y="6402095"/>
            <a:ext cx="1550211" cy="162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9792537E-5498-44E4-A543-5A92551206A7}"/>
              </a:ext>
            </a:extLst>
          </p:cNvPr>
          <p:cNvSpPr txBox="1"/>
          <p:nvPr/>
        </p:nvSpPr>
        <p:spPr>
          <a:xfrm>
            <a:off x="1776345" y="6569794"/>
            <a:ext cx="376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弘毅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D82E2704-34E9-4510-9BA0-5131676CE4B9}"/>
              </a:ext>
            </a:extLst>
          </p:cNvPr>
          <p:cNvSpPr txBox="1"/>
          <p:nvPr/>
        </p:nvSpPr>
        <p:spPr>
          <a:xfrm>
            <a:off x="2030569" y="7347503"/>
            <a:ext cx="387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醫務管理分析大師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51B3C7FE-68DA-465E-9CCF-E3A4E50A9844}"/>
              </a:ext>
            </a:extLst>
          </p:cNvPr>
          <p:cNvSpPr txBox="1"/>
          <p:nvPr/>
        </p:nvSpPr>
        <p:spPr>
          <a:xfrm>
            <a:off x="7015396" y="2893832"/>
            <a:ext cx="376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文雄 教授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191508" y="2135443"/>
            <a:ext cx="1410258" cy="5704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44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身為高醫唯一和資訊有相關的科系</a:t>
            </a:r>
          </a:p>
          <a:p>
            <a:endParaRPr lang="zh-TW" altLang="en-US" sz="5120" dirty="0"/>
          </a:p>
        </p:txBody>
      </p:sp>
      <p:pic>
        <p:nvPicPr>
          <p:cNvPr id="49" name="network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90" y="1821259"/>
            <a:ext cx="899945" cy="82219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4" y="2643457"/>
            <a:ext cx="1758032" cy="175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2542782" y="3468117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1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7898524" y="3468117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2590206" y="5439985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54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2575808" y="7140852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4398" y="4664443"/>
            <a:ext cx="1810003" cy="1714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文字方塊 69">
            <a:extLst>
              <a:ext uri="{FF2B5EF4-FFF2-40B4-BE49-F238E27FC236}">
                <a16:creationId xmlns:a16="http://schemas.microsoft.com/office/drawing/2014/main" id="{E49FC4B3-E144-4B2B-BDC9-FC473295C499}"/>
              </a:ext>
            </a:extLst>
          </p:cNvPr>
          <p:cNvSpPr txBox="1"/>
          <p:nvPr/>
        </p:nvSpPr>
        <p:spPr>
          <a:xfrm>
            <a:off x="6197081" y="4771284"/>
            <a:ext cx="560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陳雪芬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A9BFDC5C-E7C0-4B17-803B-B71438814F4F}"/>
              </a:ext>
            </a:extLst>
          </p:cNvPr>
          <p:cNvSpPr txBox="1"/>
          <p:nvPr/>
        </p:nvSpPr>
        <p:spPr>
          <a:xfrm>
            <a:off x="7188007" y="5652463"/>
            <a:ext cx="348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健康照護專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: 圓角 51">
            <a:extLst>
              <a:ext uri="{FF2B5EF4-FFF2-40B4-BE49-F238E27FC236}">
                <a16:creationId xmlns:a16="http://schemas.microsoft.com/office/drawing/2014/main" id="{3707E60E-38D7-4533-8B26-E9B6DA0A28FC}"/>
              </a:ext>
            </a:extLst>
          </p:cNvPr>
          <p:cNvSpPr/>
          <p:nvPr/>
        </p:nvSpPr>
        <p:spPr>
          <a:xfrm>
            <a:off x="7899093" y="5340096"/>
            <a:ext cx="2524386" cy="175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</p:spTree>
    <p:extLst>
      <p:ext uri="{BB962C8B-B14F-4D97-AF65-F5344CB8AC3E}">
        <p14:creationId xmlns:p14="http://schemas.microsoft.com/office/powerpoint/2010/main" val="125987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04375" y="551945"/>
            <a:ext cx="7822654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 b="1"/>
            </a:lvl1pPr>
          </a:lstStyle>
          <a:p>
            <a:pPr lvl="0">
              <a:defRPr sz="1800" b="0"/>
            </a:pPr>
            <a:r>
              <a:rPr sz="4300" b="0" dirty="0">
                <a:latin typeface="Microsoft JhengHei" charset="-120"/>
                <a:ea typeface="Microsoft JhengHei" charset="-120"/>
                <a:cs typeface="Microsoft JhengHei" charset="-120"/>
              </a:rPr>
              <a:t>名字那麼長，這到底是什麼系？</a:t>
            </a:r>
          </a:p>
        </p:txBody>
      </p:sp>
      <p:sp>
        <p:nvSpPr>
          <p:cNvPr id="45" name="Shape 45"/>
          <p:cNvSpPr/>
          <p:nvPr/>
        </p:nvSpPr>
        <p:spPr>
          <a:xfrm>
            <a:off x="471575" y="1211941"/>
            <a:ext cx="595355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500" dirty="0">
                <a:latin typeface="Microsoft JhengHei" charset="-120"/>
                <a:ea typeface="Microsoft JhengHei" charset="-120"/>
                <a:cs typeface="Microsoft JhengHei" charset="-120"/>
              </a:rPr>
              <a:t>醫務管理暨醫療資訊學系，簡稱 </a:t>
            </a:r>
            <a:r>
              <a:rPr sz="2500" dirty="0">
                <a:solidFill>
                  <a:srgbClr val="EC5D57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醫管資系</a:t>
            </a:r>
          </a:p>
        </p:txBody>
      </p:sp>
      <p:sp>
        <p:nvSpPr>
          <p:cNvPr id="46" name="Shape 46"/>
          <p:cNvSpPr/>
          <p:nvPr/>
        </p:nvSpPr>
        <p:spPr>
          <a:xfrm>
            <a:off x="512784" y="1925693"/>
            <a:ext cx="1073134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200" dirty="0" smtClean="0">
                <a:solidFill>
                  <a:srgbClr val="FF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跨領域的結合</a:t>
            </a:r>
            <a:endParaRPr lang="en-US" sz="3200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lvl="0" algn="l">
              <a:defRPr sz="1800"/>
            </a:pPr>
            <a:r>
              <a:rPr sz="2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讓學生具備醫療專業知識</a:t>
            </a:r>
            <a:r>
              <a:rPr sz="2800" dirty="0">
                <a:latin typeface="Microsoft JhengHei" charset="-120"/>
                <a:ea typeface="Microsoft JhengHei" charset="-120"/>
                <a:cs typeface="Microsoft JhengHei" charset="-120"/>
              </a:rPr>
              <a:t>、管理技巧、資訊技術，提高競爭力。 </a:t>
            </a:r>
          </a:p>
        </p:txBody>
      </p:sp>
      <p:sp>
        <p:nvSpPr>
          <p:cNvPr id="76" name="Shape 76"/>
          <p:cNvSpPr/>
          <p:nvPr/>
        </p:nvSpPr>
        <p:spPr>
          <a:xfrm>
            <a:off x="3921829" y="5839111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＋</a:t>
            </a:r>
          </a:p>
        </p:txBody>
      </p:sp>
      <p:sp>
        <p:nvSpPr>
          <p:cNvPr id="77" name="Shape 77"/>
          <p:cNvSpPr/>
          <p:nvPr/>
        </p:nvSpPr>
        <p:spPr>
          <a:xfrm>
            <a:off x="8075440" y="5869311"/>
            <a:ext cx="5642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＋</a:t>
            </a:r>
          </a:p>
        </p:txBody>
      </p:sp>
      <p:grpSp>
        <p:nvGrpSpPr>
          <p:cNvPr id="105" name="Google Shape;1927;p52"/>
          <p:cNvGrpSpPr/>
          <p:nvPr/>
        </p:nvGrpSpPr>
        <p:grpSpPr>
          <a:xfrm>
            <a:off x="4494551" y="3597613"/>
            <a:ext cx="3597822" cy="4808638"/>
            <a:chOff x="791125" y="1362000"/>
            <a:chExt cx="2362200" cy="3180000"/>
          </a:xfrm>
        </p:grpSpPr>
        <p:sp>
          <p:nvSpPr>
            <p:cNvPr id="106" name="Google Shape;1928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29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30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31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32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933;p52"/>
          <p:cNvGrpSpPr/>
          <p:nvPr/>
        </p:nvGrpSpPr>
        <p:grpSpPr>
          <a:xfrm>
            <a:off x="8753698" y="3597613"/>
            <a:ext cx="3663302" cy="4808638"/>
            <a:chOff x="791125" y="1362000"/>
            <a:chExt cx="2362200" cy="3180000"/>
          </a:xfrm>
        </p:grpSpPr>
        <p:sp>
          <p:nvSpPr>
            <p:cNvPr id="112" name="Google Shape;1934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35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36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37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38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939;p52"/>
          <p:cNvGrpSpPr/>
          <p:nvPr/>
        </p:nvGrpSpPr>
        <p:grpSpPr>
          <a:xfrm>
            <a:off x="280170" y="3597613"/>
            <a:ext cx="3629735" cy="4808638"/>
            <a:chOff x="791125" y="1362000"/>
            <a:chExt cx="2362200" cy="3180000"/>
          </a:xfrm>
        </p:grpSpPr>
        <p:sp>
          <p:nvSpPr>
            <p:cNvPr id="118" name="Google Shape;1940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19" name="Google Shape;1941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20" name="Google Shape;1942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21" name="Google Shape;1943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22" name="Google Shape;1944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123" name="Google Shape;1946;p52"/>
          <p:cNvSpPr txBox="1">
            <a:spLocks/>
          </p:cNvSpPr>
          <p:nvPr/>
        </p:nvSpPr>
        <p:spPr>
          <a:xfrm>
            <a:off x="637760" y="4332866"/>
            <a:ext cx="2839926" cy="473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584200">
              <a:defRPr sz="8000" b="0" i="0">
                <a:latin typeface="微軟正黑體" charset="-120"/>
                <a:ea typeface="微軟正黑體" charset="-120"/>
                <a:cs typeface="微軟正黑體" charset="-120"/>
                <a:sym typeface="Helvetica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TW" altLang="en-US" sz="3200" b="1" u="sng" dirty="0" smtClean="0">
                <a:uFill>
                  <a:solidFill>
                    <a:srgbClr val="FF0000"/>
                  </a:solidFill>
                </a:uFill>
                <a:latin typeface="Microsoft JhengHei" charset="-120"/>
                <a:ea typeface="Microsoft JhengHei" charset="-120"/>
              </a:rPr>
              <a:t>醫療專業知識</a:t>
            </a:r>
            <a:endParaRPr lang="zh-TW" altLang="en-US" sz="3200" b="1" u="sng" dirty="0"/>
          </a:p>
        </p:txBody>
      </p:sp>
      <p:sp>
        <p:nvSpPr>
          <p:cNvPr id="124" name="Google Shape;1948;p52"/>
          <p:cNvSpPr txBox="1">
            <a:spLocks/>
          </p:cNvSpPr>
          <p:nvPr/>
        </p:nvSpPr>
        <p:spPr>
          <a:xfrm>
            <a:off x="4796303" y="4300401"/>
            <a:ext cx="2839926" cy="473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584200">
              <a:defRPr sz="8000" b="0" i="0">
                <a:latin typeface="微軟正黑體" charset="-120"/>
                <a:ea typeface="微軟正黑體" charset="-120"/>
                <a:cs typeface="微軟正黑體" charset="-120"/>
                <a:sym typeface="Helvetica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TW" altLang="en-US" sz="3200" b="1" u="sng" dirty="0" smtClean="0">
                <a:uFill>
                  <a:solidFill>
                    <a:srgbClr val="FF0000"/>
                  </a:solidFill>
                </a:uFill>
                <a:latin typeface="Microsoft JhengHei" charset="-120"/>
                <a:ea typeface="Microsoft JhengHei" charset="-120"/>
              </a:rPr>
              <a:t>管理技巧</a:t>
            </a:r>
            <a:endParaRPr lang="zh-TW" altLang="en-US" sz="3200" b="1" dirty="0"/>
          </a:p>
        </p:txBody>
      </p:sp>
      <p:sp>
        <p:nvSpPr>
          <p:cNvPr id="125" name="Google Shape;1950;p52"/>
          <p:cNvSpPr txBox="1">
            <a:spLocks/>
          </p:cNvSpPr>
          <p:nvPr/>
        </p:nvSpPr>
        <p:spPr>
          <a:xfrm>
            <a:off x="9122407" y="4301216"/>
            <a:ext cx="2839926" cy="473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584200">
              <a:defRPr sz="8000" b="0" i="0">
                <a:latin typeface="微軟正黑體" charset="-120"/>
                <a:ea typeface="微軟正黑體" charset="-120"/>
                <a:cs typeface="微軟正黑體" charset="-120"/>
                <a:sym typeface="Helvetica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zh-TW" altLang="en-US" sz="3200" b="1" u="sng" dirty="0" smtClean="0">
                <a:uFill>
                  <a:solidFill>
                    <a:srgbClr val="FF0000"/>
                  </a:solidFill>
                </a:uFill>
                <a:latin typeface="Microsoft JhengHei" charset="-120"/>
                <a:ea typeface="Microsoft JhengHei" charset="-120"/>
              </a:rPr>
              <a:t>資訊技術</a:t>
            </a:r>
            <a:endParaRPr lang="zh-TW" altLang="en-US" sz="3200" b="1" dirty="0"/>
          </a:p>
        </p:txBody>
      </p:sp>
      <p:sp>
        <p:nvSpPr>
          <p:cNvPr id="126" name="Google Shape;1952;p52"/>
          <p:cNvSpPr/>
          <p:nvPr/>
        </p:nvSpPr>
        <p:spPr>
          <a:xfrm>
            <a:off x="1754273" y="4999977"/>
            <a:ext cx="606900" cy="638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953;p52"/>
          <p:cNvSpPr/>
          <p:nvPr/>
        </p:nvSpPr>
        <p:spPr>
          <a:xfrm>
            <a:off x="5911882" y="5003995"/>
            <a:ext cx="606900" cy="63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954;p52"/>
          <p:cNvSpPr/>
          <p:nvPr/>
        </p:nvSpPr>
        <p:spPr>
          <a:xfrm>
            <a:off x="10281899" y="5001943"/>
            <a:ext cx="606900" cy="638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963;p52"/>
          <p:cNvGrpSpPr/>
          <p:nvPr/>
        </p:nvGrpSpPr>
        <p:grpSpPr>
          <a:xfrm>
            <a:off x="6047282" y="5117318"/>
            <a:ext cx="349954" cy="385066"/>
            <a:chOff x="-37804925" y="3942108"/>
            <a:chExt cx="315075" cy="329567"/>
          </a:xfrm>
        </p:grpSpPr>
        <p:sp>
          <p:nvSpPr>
            <p:cNvPr id="130" name="Google Shape;1964;p52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65;p52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66;p52"/>
            <p:cNvSpPr/>
            <p:nvPr/>
          </p:nvSpPr>
          <p:spPr>
            <a:xfrm>
              <a:off x="-37804925" y="3942108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899;p51"/>
          <p:cNvGrpSpPr/>
          <p:nvPr/>
        </p:nvGrpSpPr>
        <p:grpSpPr>
          <a:xfrm>
            <a:off x="1882721" y="5144963"/>
            <a:ext cx="350004" cy="348128"/>
            <a:chOff x="-24353075" y="3891250"/>
            <a:chExt cx="293800" cy="292225"/>
          </a:xfrm>
        </p:grpSpPr>
        <p:sp>
          <p:nvSpPr>
            <p:cNvPr id="134" name="Google Shape;1900;p51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01;p51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" name="圖片 1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89474" l="9756" r="89431">
                        <a14:foregroundMark x1="29268" y1="33553" x2="29268" y2="33553"/>
                        <a14:foregroundMark x1="36585" y1="72368" x2="36585" y2="72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1539" y="5013934"/>
            <a:ext cx="561663" cy="694834"/>
          </a:xfrm>
          <a:prstGeom prst="rect">
            <a:avLst/>
          </a:prstGeom>
        </p:spPr>
      </p:pic>
      <p:sp>
        <p:nvSpPr>
          <p:cNvPr id="137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767212" y="5869311"/>
            <a:ext cx="704545" cy="6640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01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85;p5">
            <a:extLst>
              <a:ext uri="{FF2B5EF4-FFF2-40B4-BE49-F238E27FC236}">
                <a16:creationId xmlns:a16="http://schemas.microsoft.com/office/drawing/2014/main" id="{46FE10CD-4587-4071-B96E-4F683EE390F4}"/>
              </a:ext>
            </a:extLst>
          </p:cNvPr>
          <p:cNvSpPr/>
          <p:nvPr/>
        </p:nvSpPr>
        <p:spPr>
          <a:xfrm>
            <a:off x="1615203" y="6057154"/>
            <a:ext cx="23294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解剖學</a:t>
            </a:r>
            <a:endParaRPr sz="1600" dirty="0">
              <a:solidFill>
                <a:srgbClr val="2F5496"/>
              </a:solidFill>
            </a:endParaRPr>
          </a:p>
        </p:txBody>
      </p:sp>
      <p:sp>
        <p:nvSpPr>
          <p:cNvPr id="140" name="Google Shape;185;p5">
            <a:extLst>
              <a:ext uri="{FF2B5EF4-FFF2-40B4-BE49-F238E27FC236}">
                <a16:creationId xmlns:a16="http://schemas.microsoft.com/office/drawing/2014/main" id="{46FE10CD-4587-4071-B96E-4F683EE390F4}"/>
              </a:ext>
            </a:extLst>
          </p:cNvPr>
          <p:cNvSpPr/>
          <p:nvPr/>
        </p:nvSpPr>
        <p:spPr>
          <a:xfrm>
            <a:off x="1443147" y="6817703"/>
            <a:ext cx="23294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醫療照護體系</a:t>
            </a:r>
            <a:endParaRPr lang="zh-TW" altLang="en-US" sz="1600" dirty="0">
              <a:solidFill>
                <a:srgbClr val="2F5496"/>
              </a:solidFill>
            </a:endParaRPr>
          </a:p>
        </p:txBody>
      </p:sp>
      <p:sp>
        <p:nvSpPr>
          <p:cNvPr id="142" name="Google Shape;184;p5">
            <a:extLst>
              <a:ext uri="{FF2B5EF4-FFF2-40B4-BE49-F238E27FC236}">
                <a16:creationId xmlns:a16="http://schemas.microsoft.com/office/drawing/2014/main" id="{CC53F22E-CA09-4077-AA0A-8257CF21CD5F}"/>
              </a:ext>
            </a:extLst>
          </p:cNvPr>
          <p:cNvSpPr/>
          <p:nvPr/>
        </p:nvSpPr>
        <p:spPr>
          <a:xfrm>
            <a:off x="1582135" y="7563662"/>
            <a:ext cx="25721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醫學概論</a:t>
            </a:r>
            <a:endParaRPr sz="1600" dirty="0">
              <a:solidFill>
                <a:srgbClr val="2F5496"/>
              </a:solidFill>
            </a:endParaRPr>
          </a:p>
        </p:txBody>
      </p:sp>
      <p:sp>
        <p:nvSpPr>
          <p:cNvPr id="143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4980727" y="5809191"/>
            <a:ext cx="726088" cy="708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01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85;p5">
            <a:extLst>
              <a:ext uri="{FF2B5EF4-FFF2-40B4-BE49-F238E27FC236}">
                <a16:creationId xmlns:a16="http://schemas.microsoft.com/office/drawing/2014/main" id="{46FE10CD-4587-4071-B96E-4F683EE390F4}"/>
              </a:ext>
            </a:extLst>
          </p:cNvPr>
          <p:cNvSpPr/>
          <p:nvPr/>
        </p:nvSpPr>
        <p:spPr>
          <a:xfrm>
            <a:off x="5849713" y="5960222"/>
            <a:ext cx="23231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管理學</a:t>
            </a:r>
            <a:endParaRPr sz="1600" dirty="0">
              <a:solidFill>
                <a:srgbClr val="2F5496"/>
              </a:solidFill>
            </a:endParaRPr>
          </a:p>
        </p:txBody>
      </p:sp>
      <p:sp>
        <p:nvSpPr>
          <p:cNvPr id="146" name="Google Shape;185;p5">
            <a:extLst>
              <a:ext uri="{FF2B5EF4-FFF2-40B4-BE49-F238E27FC236}">
                <a16:creationId xmlns:a16="http://schemas.microsoft.com/office/drawing/2014/main" id="{46FE10CD-4587-4071-B96E-4F683EE390F4}"/>
              </a:ext>
            </a:extLst>
          </p:cNvPr>
          <p:cNvSpPr/>
          <p:nvPr/>
        </p:nvSpPr>
        <p:spPr>
          <a:xfrm>
            <a:off x="5685435" y="6734932"/>
            <a:ext cx="23231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sym typeface="Microsoft JhengHei"/>
              </a:rPr>
              <a:t>人力資源管理</a:t>
            </a:r>
            <a:endParaRPr lang="zh-TW" altLang="en-US" sz="1600" dirty="0">
              <a:solidFill>
                <a:srgbClr val="2F5496"/>
              </a:solidFill>
            </a:endParaRPr>
          </a:p>
        </p:txBody>
      </p:sp>
      <p:sp>
        <p:nvSpPr>
          <p:cNvPr id="148" name="Google Shape;184;p5">
            <a:extLst>
              <a:ext uri="{FF2B5EF4-FFF2-40B4-BE49-F238E27FC236}">
                <a16:creationId xmlns:a16="http://schemas.microsoft.com/office/drawing/2014/main" id="{CC53F22E-CA09-4077-AA0A-8257CF21CD5F}"/>
              </a:ext>
            </a:extLst>
          </p:cNvPr>
          <p:cNvSpPr/>
          <p:nvPr/>
        </p:nvSpPr>
        <p:spPr>
          <a:xfrm>
            <a:off x="5849713" y="7541923"/>
            <a:ext cx="25651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醫務管理</a:t>
            </a:r>
            <a:endParaRPr sz="1600" dirty="0">
              <a:solidFill>
                <a:srgbClr val="2F5496"/>
              </a:solidFill>
            </a:endParaRPr>
          </a:p>
        </p:txBody>
      </p:sp>
      <p:sp>
        <p:nvSpPr>
          <p:cNvPr id="149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9222546" y="5800165"/>
            <a:ext cx="733932" cy="7172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01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85;p5">
            <a:extLst>
              <a:ext uri="{FF2B5EF4-FFF2-40B4-BE49-F238E27FC236}">
                <a16:creationId xmlns:a16="http://schemas.microsoft.com/office/drawing/2014/main" id="{46FE10CD-4587-4071-B96E-4F683EE390F4}"/>
              </a:ext>
            </a:extLst>
          </p:cNvPr>
          <p:cNvSpPr/>
          <p:nvPr/>
        </p:nvSpPr>
        <p:spPr>
          <a:xfrm>
            <a:off x="10159878" y="5983690"/>
            <a:ext cx="16906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sym typeface="Microsoft JhengHei"/>
              </a:rPr>
              <a:t>程式設計</a:t>
            </a:r>
            <a:endParaRPr sz="1600" dirty="0">
              <a:solidFill>
                <a:srgbClr val="2F5496"/>
              </a:solidFill>
            </a:endParaRPr>
          </a:p>
        </p:txBody>
      </p:sp>
      <p:sp>
        <p:nvSpPr>
          <p:cNvPr id="152" name="Google Shape;185;p5">
            <a:extLst>
              <a:ext uri="{FF2B5EF4-FFF2-40B4-BE49-F238E27FC236}">
                <a16:creationId xmlns:a16="http://schemas.microsoft.com/office/drawing/2014/main" id="{46FE10CD-4587-4071-B96E-4F683EE390F4}"/>
              </a:ext>
            </a:extLst>
          </p:cNvPr>
          <p:cNvSpPr/>
          <p:nvPr/>
        </p:nvSpPr>
        <p:spPr>
          <a:xfrm>
            <a:off x="10006843" y="6734932"/>
            <a:ext cx="16906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2F54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資訊結構</a:t>
            </a:r>
          </a:p>
        </p:txBody>
      </p:sp>
      <p:sp>
        <p:nvSpPr>
          <p:cNvPr id="154" name="Google Shape;184;p5">
            <a:extLst>
              <a:ext uri="{FF2B5EF4-FFF2-40B4-BE49-F238E27FC236}">
                <a16:creationId xmlns:a16="http://schemas.microsoft.com/office/drawing/2014/main" id="{CC53F22E-CA09-4077-AA0A-8257CF21CD5F}"/>
              </a:ext>
            </a:extLst>
          </p:cNvPr>
          <p:cNvSpPr/>
          <p:nvPr/>
        </p:nvSpPr>
        <p:spPr>
          <a:xfrm>
            <a:off x="10153518" y="7506604"/>
            <a:ext cx="1866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rgbClr val="2F5496"/>
                </a:solidFill>
                <a:latin typeface="Microsoft JhengHei"/>
                <a:ea typeface="Microsoft JhengHei"/>
                <a:sym typeface="Microsoft JhengHei"/>
              </a:rPr>
              <a:t>網站設計</a:t>
            </a:r>
            <a:endParaRPr sz="1600" dirty="0">
              <a:solidFill>
                <a:srgbClr val="2F5496"/>
              </a:solidFill>
            </a:endParaRPr>
          </a:p>
        </p:txBody>
      </p:sp>
      <p:sp>
        <p:nvSpPr>
          <p:cNvPr id="155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767212" y="6669164"/>
            <a:ext cx="704545" cy="6640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</a:t>
            </a:r>
            <a:r>
              <a:rPr lang="en-US" alt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2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772446" y="7478064"/>
            <a:ext cx="704545" cy="6640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</a:t>
            </a:r>
            <a:r>
              <a:rPr lang="en-US" alt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3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4980727" y="6602870"/>
            <a:ext cx="726088" cy="708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</a:t>
            </a:r>
            <a:r>
              <a:rPr lang="en-US" alt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2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4977012" y="7426761"/>
            <a:ext cx="726088" cy="7082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</a:t>
            </a:r>
            <a:r>
              <a:rPr lang="en-US" alt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3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9216369" y="6615930"/>
            <a:ext cx="733932" cy="7172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</a:t>
            </a:r>
            <a:r>
              <a:rPr lang="en-US" alt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2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80;p5">
            <a:extLst>
              <a:ext uri="{FF2B5EF4-FFF2-40B4-BE49-F238E27FC236}">
                <a16:creationId xmlns:a16="http://schemas.microsoft.com/office/drawing/2014/main" id="{811DFD6D-473C-4E6F-ABDE-3E9B2C9C6A65}"/>
              </a:ext>
            </a:extLst>
          </p:cNvPr>
          <p:cNvSpPr/>
          <p:nvPr/>
        </p:nvSpPr>
        <p:spPr>
          <a:xfrm>
            <a:off x="9222574" y="7417735"/>
            <a:ext cx="733932" cy="7172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0</a:t>
            </a:r>
            <a:r>
              <a:rPr lang="en-US" altLang="zh-TW" sz="2000" dirty="0" smtClean="0">
                <a:solidFill>
                  <a:schemeClr val="lt1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3</a:t>
            </a:r>
            <a:endParaRPr sz="2000" dirty="0">
              <a:solidFill>
                <a:schemeClr val="lt1"/>
              </a:solidFill>
              <a:latin typeface="Gill Sans MT" panose="020B0502020104020203" pitchFamily="34" charset="0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DD9384C-C19B-4175-97FD-A77B848D6991}"/>
              </a:ext>
            </a:extLst>
          </p:cNvPr>
          <p:cNvGrpSpPr/>
          <p:nvPr/>
        </p:nvGrpSpPr>
        <p:grpSpPr>
          <a:xfrm>
            <a:off x="1879600" y="2508429"/>
            <a:ext cx="9091583" cy="5215468"/>
            <a:chOff x="1284075" y="604525"/>
            <a:chExt cx="6575850" cy="3934450"/>
          </a:xfrm>
        </p:grpSpPr>
        <p:grpSp>
          <p:nvGrpSpPr>
            <p:cNvPr id="6" name="Google Shape;2044;p55"/>
            <p:cNvGrpSpPr/>
            <p:nvPr/>
          </p:nvGrpSpPr>
          <p:grpSpPr>
            <a:xfrm>
              <a:off x="1284075" y="604525"/>
              <a:ext cx="6213900" cy="3359100"/>
              <a:chOff x="1465050" y="946225"/>
              <a:chExt cx="6213900" cy="3359100"/>
            </a:xfrm>
          </p:grpSpPr>
          <p:sp>
            <p:nvSpPr>
              <p:cNvPr id="19" name="Google Shape;2045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6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7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8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9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050;p55"/>
            <p:cNvGrpSpPr/>
            <p:nvPr/>
          </p:nvGrpSpPr>
          <p:grpSpPr>
            <a:xfrm>
              <a:off x="1455525" y="892200"/>
              <a:ext cx="6213900" cy="3359100"/>
              <a:chOff x="1465050" y="946225"/>
              <a:chExt cx="6213900" cy="3359100"/>
            </a:xfrm>
          </p:grpSpPr>
          <p:sp>
            <p:nvSpPr>
              <p:cNvPr id="14" name="Google Shape;2051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52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53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54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5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056;p55"/>
            <p:cNvGrpSpPr/>
            <p:nvPr/>
          </p:nvGrpSpPr>
          <p:grpSpPr>
            <a:xfrm>
              <a:off x="1646025" y="1179875"/>
              <a:ext cx="6213900" cy="3359100"/>
              <a:chOff x="1465050" y="946225"/>
              <a:chExt cx="6213900" cy="3359100"/>
            </a:xfrm>
          </p:grpSpPr>
          <p:sp>
            <p:nvSpPr>
              <p:cNvPr id="9" name="Google Shape;2057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58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059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60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61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Shape 106"/>
          <p:cNvSpPr/>
          <p:nvPr/>
        </p:nvSpPr>
        <p:spPr>
          <a:xfrm>
            <a:off x="3837496" y="4295655"/>
            <a:ext cx="5745163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 b="1"/>
            </a:lvl1pPr>
          </a:lstStyle>
          <a:p>
            <a:pPr lvl="0">
              <a:defRPr sz="1800" b="0"/>
            </a:pPr>
            <a:r>
              <a:rPr lang="zh-TW" altLang="en-US" sz="11000" b="0" dirty="0" smtClean="0">
                <a:latin typeface="微軟正黑體" charset="-120"/>
                <a:ea typeface="微軟正黑體" charset="-120"/>
                <a:cs typeface="微軟正黑體" charset="-120"/>
              </a:rPr>
              <a:t>生涯規劃</a:t>
            </a:r>
            <a:endParaRPr sz="11000" b="0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657951" y="6065488"/>
            <a:ext cx="610423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 latinLnBrk="1" hangingPunct="0"/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畢業後可以從事甚麼樣的工作</a:t>
            </a:r>
            <a:endParaRPr lang="en-US" altLang="zh-TW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8429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65984" y="2267627"/>
            <a:ext cx="2297515" cy="205909"/>
          </a:xfrm>
          <a:prstGeom prst="rect">
            <a:avLst/>
          </a:prstGeom>
          <a:solidFill>
            <a:srgbClr val="EEE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3" name="框架 2"/>
          <p:cNvSpPr/>
          <p:nvPr/>
        </p:nvSpPr>
        <p:spPr>
          <a:xfrm>
            <a:off x="195072" y="1381760"/>
            <a:ext cx="12658005" cy="6957568"/>
          </a:xfrm>
          <a:prstGeom prst="frame">
            <a:avLst>
              <a:gd name="adj1" fmla="val 133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295062" y="3679275"/>
            <a:ext cx="1246293" cy="10837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6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endParaRPr lang="en-US" altLang="zh-TW" sz="256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56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284224" y="6724566"/>
            <a:ext cx="1246293" cy="10837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6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1305899" y="5239851"/>
            <a:ext cx="1246293" cy="10837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6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endParaRPr lang="en-US" altLang="zh-TW" sz="256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56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</a:p>
        </p:txBody>
      </p:sp>
      <p:sp>
        <p:nvSpPr>
          <p:cNvPr id="7" name="剪去單一角落矩形 6"/>
          <p:cNvSpPr/>
          <p:nvPr/>
        </p:nvSpPr>
        <p:spPr>
          <a:xfrm>
            <a:off x="3272875" y="2850219"/>
            <a:ext cx="2048256" cy="4876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7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資訊技術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61078" y="1782742"/>
            <a:ext cx="609058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76" b="1" dirty="0">
                <a:solidFill>
                  <a:schemeClr val="accent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  </a:t>
            </a:r>
            <a:r>
              <a:rPr lang="zh-TW" altLang="en-US" sz="4551" b="1" dirty="0">
                <a:solidFill>
                  <a:schemeClr val="accent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醫管資系</a:t>
            </a:r>
            <a:r>
              <a:rPr lang="zh-TW" altLang="en-US" sz="5120" b="1" dirty="0">
                <a:solidFill>
                  <a:schemeClr val="accent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60" b="1" dirty="0">
                <a:solidFill>
                  <a:schemeClr val="accent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生涯出路</a:t>
            </a:r>
          </a:p>
        </p:txBody>
      </p:sp>
      <p:sp>
        <p:nvSpPr>
          <p:cNvPr id="13" name="剪去單一角落矩形 12"/>
          <p:cNvSpPr/>
          <p:nvPr/>
        </p:nvSpPr>
        <p:spPr>
          <a:xfrm>
            <a:off x="6263979" y="2850219"/>
            <a:ext cx="2048256" cy="4876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7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醫務管理</a:t>
            </a:r>
          </a:p>
        </p:txBody>
      </p:sp>
      <p:sp>
        <p:nvSpPr>
          <p:cNvPr id="14" name="剪去單一角落矩形 13"/>
          <p:cNvSpPr/>
          <p:nvPr/>
        </p:nvSpPr>
        <p:spPr>
          <a:xfrm>
            <a:off x="9547691" y="2850219"/>
            <a:ext cx="2048256" cy="4876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76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醫療資訊</a:t>
            </a:r>
          </a:p>
        </p:txBody>
      </p:sp>
      <p:sp>
        <p:nvSpPr>
          <p:cNvPr id="15" name="Shape 235"/>
          <p:cNvSpPr/>
          <p:nvPr/>
        </p:nvSpPr>
        <p:spPr>
          <a:xfrm>
            <a:off x="3221984" y="3785439"/>
            <a:ext cx="1930052" cy="106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 algn="l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台灣技能士證照</a:t>
            </a:r>
          </a:p>
          <a:p>
            <a:pPr lvl="0" algn="l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微軟認證</a:t>
            </a:r>
          </a:p>
          <a:p>
            <a:pPr lvl="0" algn="l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電腦稽核認證</a:t>
            </a:r>
          </a:p>
        </p:txBody>
      </p:sp>
      <p:sp>
        <p:nvSpPr>
          <p:cNvPr id="16" name="Shape 236"/>
          <p:cNvSpPr/>
          <p:nvPr/>
        </p:nvSpPr>
        <p:spPr>
          <a:xfrm>
            <a:off x="2575198" y="5377873"/>
            <a:ext cx="3205188" cy="7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>
              <a:defRPr sz="1800"/>
            </a:pPr>
            <a:r>
              <a:rPr sz="1991" dirty="0" err="1">
                <a:latin typeface="微軟正黑體" charset="-120"/>
                <a:ea typeface="微軟正黑體" charset="-120"/>
                <a:cs typeface="微軟正黑體" charset="-120"/>
              </a:rPr>
              <a:t>公務人員高普考</a:t>
            </a:r>
            <a:endParaRPr lang="en-US" sz="1991" dirty="0">
              <a:latin typeface="微軟正黑體" charset="-120"/>
              <a:ea typeface="微軟正黑體" charset="-120"/>
              <a:cs typeface="微軟正黑體" charset="-120"/>
            </a:endParaRPr>
          </a:p>
          <a:p>
            <a:pPr lvl="0">
              <a:defRPr sz="1800"/>
            </a:pPr>
            <a:r>
              <a:rPr sz="1991" dirty="0" err="1">
                <a:latin typeface="微軟正黑體" charset="-120"/>
                <a:ea typeface="微軟正黑體" charset="-120"/>
                <a:cs typeface="微軟正黑體" charset="-120"/>
              </a:rPr>
              <a:t>特考資訊技術類</a:t>
            </a:r>
            <a:endParaRPr sz="1991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7" name="Shape 237"/>
          <p:cNvSpPr/>
          <p:nvPr/>
        </p:nvSpPr>
        <p:spPr>
          <a:xfrm>
            <a:off x="3229525" y="6733928"/>
            <a:ext cx="2817707" cy="106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 algn="l">
              <a:buSzPct val="75000"/>
              <a:defRPr sz="1800"/>
            </a:pPr>
            <a:r>
              <a:rPr sz="1991" dirty="0" err="1">
                <a:latin typeface="微軟正黑體" charset="-120"/>
                <a:ea typeface="微軟正黑體" charset="-120"/>
                <a:cs typeface="微軟正黑體" charset="-120"/>
              </a:rPr>
              <a:t>資訊工程</a:t>
            </a:r>
            <a:r>
              <a:rPr lang="zh-TW" altLang="en-US" sz="1991" dirty="0">
                <a:latin typeface="微軟正黑體" charset="-120"/>
                <a:ea typeface="微軟正黑體" charset="-120"/>
                <a:cs typeface="微軟正黑體" charset="-120"/>
              </a:rPr>
              <a:t>、醫務</a:t>
            </a:r>
            <a:r>
              <a:rPr sz="1991" dirty="0" err="1">
                <a:latin typeface="微軟正黑體" charset="-120"/>
                <a:ea typeface="微軟正黑體" charset="-120"/>
                <a:cs typeface="微軟正黑體" charset="-120"/>
              </a:rPr>
              <a:t>管理</a:t>
            </a:r>
            <a:endParaRPr lang="en-US" sz="1991" dirty="0">
              <a:latin typeface="微軟正黑體" charset="-120"/>
              <a:ea typeface="微軟正黑體" charset="-120"/>
              <a:cs typeface="微軟正黑體" charset="-120"/>
            </a:endParaRPr>
          </a:p>
          <a:p>
            <a:pPr algn="l">
              <a:buSzPct val="75000"/>
              <a:defRPr sz="1800"/>
            </a:pPr>
            <a:r>
              <a:rPr lang="zh-TW" altLang="en-US" sz="1991" dirty="0">
                <a:latin typeface="微軟正黑體" charset="-120"/>
                <a:ea typeface="微軟正黑體" charset="-120"/>
                <a:cs typeface="微軟正黑體" charset="-120"/>
              </a:rPr>
              <a:t>資訊管理、</a:t>
            </a:r>
            <a:r>
              <a:rPr lang="en-US" sz="1991" dirty="0">
                <a:latin typeface="微軟正黑體" charset="-120"/>
                <a:ea typeface="微軟正黑體" charset="-120"/>
                <a:cs typeface="微軟正黑體" charset="-120"/>
              </a:rPr>
              <a:t>AI</a:t>
            </a:r>
            <a:r>
              <a:rPr lang="zh-TW" altLang="en-US" sz="1991" dirty="0">
                <a:latin typeface="微軟正黑體" charset="-120"/>
                <a:ea typeface="微軟正黑體" charset="-120"/>
                <a:cs typeface="微軟正黑體" charset="-120"/>
              </a:rPr>
              <a:t>相關</a:t>
            </a:r>
            <a:endParaRPr lang="en-US" altLang="zh-TW" sz="1991" dirty="0">
              <a:latin typeface="微軟正黑體" charset="-120"/>
              <a:ea typeface="微軟正黑體" charset="-120"/>
              <a:cs typeface="微軟正黑體" charset="-120"/>
            </a:endParaRPr>
          </a:p>
          <a:p>
            <a:pPr lvl="0" algn="l">
              <a:buSzPct val="75000"/>
              <a:defRPr sz="1800"/>
            </a:pPr>
            <a:r>
              <a:rPr lang="zh-TW" altLang="en-US" sz="1991" dirty="0">
                <a:latin typeface="微軟正黑體" charset="-120"/>
                <a:ea typeface="微軟正黑體" charset="-120"/>
                <a:cs typeface="微軟正黑體" charset="-120"/>
              </a:rPr>
              <a:t>醫學工程、公共衛生</a:t>
            </a:r>
            <a:endParaRPr sz="1991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8" name="Shape 247"/>
          <p:cNvSpPr/>
          <p:nvPr/>
        </p:nvSpPr>
        <p:spPr>
          <a:xfrm>
            <a:off x="6310624" y="3767219"/>
            <a:ext cx="1930052" cy="106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 algn="l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醫務管理師</a:t>
            </a:r>
          </a:p>
          <a:p>
            <a:pPr lvl="0" algn="l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病歷管理師</a:t>
            </a:r>
          </a:p>
          <a:p>
            <a:pPr lvl="0" algn="l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健康保險技術員</a:t>
            </a:r>
          </a:p>
        </p:txBody>
      </p:sp>
      <p:sp>
        <p:nvSpPr>
          <p:cNvPr id="19" name="Shape 248"/>
          <p:cNvSpPr/>
          <p:nvPr/>
        </p:nvSpPr>
        <p:spPr>
          <a:xfrm>
            <a:off x="5895509" y="5377872"/>
            <a:ext cx="2817707" cy="7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>
              <a:defRPr sz="1800"/>
            </a:pPr>
            <a:r>
              <a:rPr sz="1991" dirty="0" err="1">
                <a:latin typeface="微軟正黑體" charset="-120"/>
                <a:ea typeface="微軟正黑體" charset="-120"/>
                <a:cs typeface="微軟正黑體" charset="-120"/>
              </a:rPr>
              <a:t>公務人員高普考</a:t>
            </a:r>
            <a:endParaRPr lang="en-US" sz="1991" dirty="0">
              <a:latin typeface="微軟正黑體" charset="-120"/>
              <a:ea typeface="微軟正黑體" charset="-120"/>
              <a:cs typeface="微軟正黑體" charset="-120"/>
            </a:endParaRPr>
          </a:p>
          <a:p>
            <a:pPr lvl="0">
              <a:defRPr sz="1800"/>
            </a:pPr>
            <a:r>
              <a:rPr sz="1991" dirty="0" err="1">
                <a:latin typeface="微軟正黑體" charset="-120"/>
                <a:ea typeface="微軟正黑體" charset="-120"/>
                <a:cs typeface="微軟正黑體" charset="-120"/>
              </a:rPr>
              <a:t>特考-衛生行政類</a:t>
            </a:r>
            <a:endParaRPr sz="1991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20" name="Shape 249"/>
          <p:cNvSpPr/>
          <p:nvPr/>
        </p:nvSpPr>
        <p:spPr>
          <a:xfrm>
            <a:off x="6768842" y="6694033"/>
            <a:ext cx="1165419" cy="1065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管理相關</a:t>
            </a:r>
          </a:p>
          <a:p>
            <a:pPr lvl="0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醫務管理</a:t>
            </a:r>
          </a:p>
          <a:p>
            <a:pPr lvl="0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健康產業</a:t>
            </a:r>
          </a:p>
        </p:txBody>
      </p:sp>
      <p:sp>
        <p:nvSpPr>
          <p:cNvPr id="21" name="Shape 266"/>
          <p:cNvSpPr/>
          <p:nvPr/>
        </p:nvSpPr>
        <p:spPr>
          <a:xfrm>
            <a:off x="9606794" y="3920401"/>
            <a:ext cx="1930051" cy="7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醫學資訊管理師</a:t>
            </a:r>
          </a:p>
          <a:p>
            <a:pPr lvl="0">
              <a:buSzPct val="75000"/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醫學資訊分析師</a:t>
            </a:r>
          </a:p>
        </p:txBody>
      </p:sp>
      <p:sp>
        <p:nvSpPr>
          <p:cNvPr id="22" name="Shape 267"/>
          <p:cNvSpPr/>
          <p:nvPr/>
        </p:nvSpPr>
        <p:spPr>
          <a:xfrm>
            <a:off x="9550221" y="6917147"/>
            <a:ext cx="2290727" cy="45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none" lIns="72249" tIns="72249" rIns="72249" bIns="72249" anchor="ctr">
            <a:spAutoFit/>
          </a:bodyPr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lvl="0">
              <a:defRPr sz="1800"/>
            </a:pPr>
            <a:r>
              <a:rPr sz="1991" dirty="0">
                <a:latin typeface="微軟正黑體" charset="-120"/>
                <a:ea typeface="微軟正黑體" charset="-120"/>
                <a:cs typeface="微軟正黑體" charset="-120"/>
              </a:rPr>
              <a:t>生物/醫學資訊相關</a:t>
            </a:r>
          </a:p>
        </p:txBody>
      </p:sp>
    </p:spTree>
    <p:extLst>
      <p:ext uri="{BB962C8B-B14F-4D97-AF65-F5344CB8AC3E}">
        <p14:creationId xmlns:p14="http://schemas.microsoft.com/office/powerpoint/2010/main" val="2761456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535978" y="2837878"/>
            <a:ext cx="11932844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本學系碩士班與美國維吉尼亞州立大學（Virginia Commonwealth University）醫務管理學系（Department of Health Administration , School of Allied Health）建教合作，</a:t>
            </a:r>
            <a:r>
              <a:rPr sz="3600" dirty="0" smtClean="0">
                <a:latin typeface="微軟正黑體" charset="-120"/>
                <a:ea typeface="微軟正黑體" charset="-120"/>
                <a:cs typeface="微軟正黑體" charset="-120"/>
              </a:rPr>
              <a:t>提供跨國之國際醫管學程，</a:t>
            </a: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研究生每年三月前往該校作短期密集進修。</a:t>
            </a:r>
          </a:p>
          <a:p>
            <a:pPr lvl="0">
              <a:defRPr sz="1800"/>
            </a:pPr>
            <a:r>
              <a:rPr sz="4000" dirty="0">
                <a:latin typeface="微軟正黑體" charset="-120"/>
                <a:ea typeface="微軟正黑體" charset="-120"/>
                <a:cs typeface="微軟正黑體" charset="-120"/>
              </a:rPr>
              <a:t>系上也提供大四學生參加的機會</a:t>
            </a:r>
          </a:p>
        </p:txBody>
      </p:sp>
      <p:sp>
        <p:nvSpPr>
          <p:cNvPr id="278" name="Shape 278"/>
          <p:cNvSpPr/>
          <p:nvPr/>
        </p:nvSpPr>
        <p:spPr>
          <a:xfrm>
            <a:off x="4194075" y="355587"/>
            <a:ext cx="4616648" cy="1384995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51A7F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9000" b="1"/>
            </a:lvl1pPr>
          </a:lstStyle>
          <a:p>
            <a:pPr lvl="0">
              <a:defRPr sz="1800" b="0"/>
            </a:pPr>
            <a:r>
              <a:rPr sz="9000" b="0" dirty="0">
                <a:latin typeface="微軟正黑體" charset="-120"/>
                <a:ea typeface="微軟正黑體" charset="-120"/>
                <a:cs typeface="微軟正黑體" charset="-120"/>
              </a:rPr>
              <a:t>海外進修</a:t>
            </a:r>
          </a:p>
        </p:txBody>
      </p:sp>
      <p:pic>
        <p:nvPicPr>
          <p:cNvPr id="279" name="trave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6816692"/>
            <a:ext cx="3251200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DD9384C-C19B-4175-97FD-A77B848D6991}"/>
              </a:ext>
            </a:extLst>
          </p:cNvPr>
          <p:cNvGrpSpPr/>
          <p:nvPr/>
        </p:nvGrpSpPr>
        <p:grpSpPr>
          <a:xfrm>
            <a:off x="1879600" y="2508429"/>
            <a:ext cx="9091583" cy="5215468"/>
            <a:chOff x="1284075" y="604525"/>
            <a:chExt cx="6575850" cy="3934450"/>
          </a:xfrm>
        </p:grpSpPr>
        <p:grpSp>
          <p:nvGrpSpPr>
            <p:cNvPr id="6" name="Google Shape;2044;p55"/>
            <p:cNvGrpSpPr/>
            <p:nvPr/>
          </p:nvGrpSpPr>
          <p:grpSpPr>
            <a:xfrm>
              <a:off x="1284075" y="604525"/>
              <a:ext cx="6213900" cy="3359100"/>
              <a:chOff x="1465050" y="946225"/>
              <a:chExt cx="6213900" cy="3359100"/>
            </a:xfrm>
          </p:grpSpPr>
          <p:sp>
            <p:nvSpPr>
              <p:cNvPr id="19" name="Google Shape;2045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6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7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8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9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050;p55"/>
            <p:cNvGrpSpPr/>
            <p:nvPr/>
          </p:nvGrpSpPr>
          <p:grpSpPr>
            <a:xfrm>
              <a:off x="1455525" y="892200"/>
              <a:ext cx="6213900" cy="3359100"/>
              <a:chOff x="1465050" y="946225"/>
              <a:chExt cx="6213900" cy="3359100"/>
            </a:xfrm>
          </p:grpSpPr>
          <p:sp>
            <p:nvSpPr>
              <p:cNvPr id="14" name="Google Shape;2051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52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53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54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5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056;p55"/>
            <p:cNvGrpSpPr/>
            <p:nvPr/>
          </p:nvGrpSpPr>
          <p:grpSpPr>
            <a:xfrm>
              <a:off x="1646025" y="1179875"/>
              <a:ext cx="6213900" cy="3359100"/>
              <a:chOff x="1465050" y="946225"/>
              <a:chExt cx="6213900" cy="3359100"/>
            </a:xfrm>
          </p:grpSpPr>
          <p:sp>
            <p:nvSpPr>
              <p:cNvPr id="9" name="Google Shape;2057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58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059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60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61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Shape 106"/>
          <p:cNvSpPr/>
          <p:nvPr/>
        </p:nvSpPr>
        <p:spPr>
          <a:xfrm>
            <a:off x="3786158" y="4598420"/>
            <a:ext cx="5745163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 b="1"/>
            </a:lvl1pPr>
          </a:lstStyle>
          <a:p>
            <a:pPr lvl="0">
              <a:defRPr sz="1800" b="0"/>
            </a:pPr>
            <a:r>
              <a:rPr lang="zh-TW" altLang="en-US" sz="11000" b="0" dirty="0" smtClean="0">
                <a:latin typeface="微軟正黑體" charset="-120"/>
                <a:ea typeface="微軟正黑體" charset="-120"/>
                <a:cs typeface="微軟正黑體" charset="-120"/>
              </a:rPr>
              <a:t>系上活動</a:t>
            </a:r>
            <a:endParaRPr sz="11000" b="0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658740" y="6065488"/>
            <a:ext cx="1026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 latinLnBrk="1" hangingPunct="0"/>
            <a:endParaRPr lang="en-US" altLang="zh-TW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40015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2966D8D-277D-450E-98A8-B5E57EF46525}"/>
              </a:ext>
            </a:extLst>
          </p:cNvPr>
          <p:cNvSpPr/>
          <p:nvPr/>
        </p:nvSpPr>
        <p:spPr>
          <a:xfrm>
            <a:off x="325122" y="1554172"/>
            <a:ext cx="8738261" cy="778580"/>
          </a:xfrm>
          <a:prstGeom prst="rect">
            <a:avLst/>
          </a:prstGeom>
          <a:solidFill>
            <a:srgbClr val="FBE9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" name="矩形 1"/>
          <p:cNvSpPr/>
          <p:nvPr/>
        </p:nvSpPr>
        <p:spPr>
          <a:xfrm>
            <a:off x="344826" y="1554172"/>
            <a:ext cx="12285595" cy="6689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F4C95D1-4B56-4B77-8DB5-26D7957FB1FA}"/>
              </a:ext>
            </a:extLst>
          </p:cNvPr>
          <p:cNvSpPr txBox="1"/>
          <p:nvPr/>
        </p:nvSpPr>
        <p:spPr>
          <a:xfrm>
            <a:off x="413788" y="1563778"/>
            <a:ext cx="85573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42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系上</a:t>
            </a:r>
            <a:r>
              <a:rPr lang="zh-TW" altLang="en-US" sz="4267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2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這麼多活動等你來參加！</a:t>
            </a:r>
          </a:p>
        </p:txBody>
      </p:sp>
      <p:grpSp>
        <p:nvGrpSpPr>
          <p:cNvPr id="17" name="Google Shape;1927;p52"/>
          <p:cNvGrpSpPr/>
          <p:nvPr/>
        </p:nvGrpSpPr>
        <p:grpSpPr>
          <a:xfrm>
            <a:off x="4406147" y="2583465"/>
            <a:ext cx="4036489" cy="5409582"/>
            <a:chOff x="791125" y="1362000"/>
            <a:chExt cx="2362200" cy="3180000"/>
          </a:xfrm>
        </p:grpSpPr>
        <p:sp>
          <p:nvSpPr>
            <p:cNvPr id="18" name="Google Shape;1928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19" name="Google Shape;1929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0" name="Google Shape;1930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1" name="Google Shape;1931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2" name="Google Shape;1932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grpSp>
        <p:nvGrpSpPr>
          <p:cNvPr id="23" name="Google Shape;1933;p52"/>
          <p:cNvGrpSpPr/>
          <p:nvPr/>
        </p:nvGrpSpPr>
        <p:grpSpPr>
          <a:xfrm>
            <a:off x="8434603" y="2571097"/>
            <a:ext cx="4115438" cy="5409582"/>
            <a:chOff x="791125" y="1362000"/>
            <a:chExt cx="2362200" cy="3180000"/>
          </a:xfrm>
        </p:grpSpPr>
        <p:sp>
          <p:nvSpPr>
            <p:cNvPr id="24" name="Google Shape;1934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5" name="Google Shape;1935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6" name="Google Shape;1936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7" name="Google Shape;1937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8" name="Google Shape;1938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grpSp>
        <p:nvGrpSpPr>
          <p:cNvPr id="29" name="Google Shape;1939;p52"/>
          <p:cNvGrpSpPr/>
          <p:nvPr/>
        </p:nvGrpSpPr>
        <p:grpSpPr>
          <a:xfrm>
            <a:off x="413787" y="2571097"/>
            <a:ext cx="4007031" cy="5409582"/>
            <a:chOff x="791125" y="1362000"/>
            <a:chExt cx="2362200" cy="3180000"/>
          </a:xfrm>
        </p:grpSpPr>
        <p:sp>
          <p:nvSpPr>
            <p:cNvPr id="30" name="Google Shape;1940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1" name="Google Shape;1941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2" name="Google Shape;1942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3" name="Google Shape;1943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4" name="Google Shape;1944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844722" y="5939103"/>
            <a:ext cx="1555883" cy="54113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3822056" y="5931883"/>
            <a:ext cx="386226" cy="462312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919594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迎新活動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4822023" y="5939103"/>
            <a:ext cx="1555883" cy="54113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7799358" y="5931883"/>
            <a:ext cx="386226" cy="462312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4896896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抽直屬認親大會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8788487" y="5939103"/>
            <a:ext cx="1555883" cy="541130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11765822" y="5931883"/>
            <a:ext cx="386226" cy="462312"/>
          </a:xfrm>
          <a:prstGeom prst="rect">
            <a:avLst/>
          </a:prstGeom>
        </p:spPr>
      </p:pic>
      <p:sp>
        <p:nvSpPr>
          <p:cNvPr id="48" name="文字方塊 47"/>
          <p:cNvSpPr txBox="1"/>
          <p:nvPr/>
        </p:nvSpPr>
        <p:spPr>
          <a:xfrm>
            <a:off x="8863360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校友回娘家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3" y="3233012"/>
            <a:ext cx="3801438" cy="25336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682" y="3586874"/>
            <a:ext cx="3813831" cy="18790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7425" y="3317830"/>
            <a:ext cx="3659873" cy="24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2966D8D-277D-450E-98A8-B5E57EF46525}"/>
              </a:ext>
            </a:extLst>
          </p:cNvPr>
          <p:cNvSpPr/>
          <p:nvPr/>
        </p:nvSpPr>
        <p:spPr>
          <a:xfrm>
            <a:off x="325122" y="1554172"/>
            <a:ext cx="8738261" cy="778580"/>
          </a:xfrm>
          <a:prstGeom prst="rect">
            <a:avLst/>
          </a:prstGeom>
          <a:solidFill>
            <a:srgbClr val="FBE9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" name="矩形 1"/>
          <p:cNvSpPr/>
          <p:nvPr/>
        </p:nvSpPr>
        <p:spPr>
          <a:xfrm>
            <a:off x="344826" y="1554172"/>
            <a:ext cx="12285595" cy="6689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F4C95D1-4B56-4B77-8DB5-26D7957FB1FA}"/>
              </a:ext>
            </a:extLst>
          </p:cNvPr>
          <p:cNvSpPr txBox="1"/>
          <p:nvPr/>
        </p:nvSpPr>
        <p:spPr>
          <a:xfrm>
            <a:off x="413788" y="1563778"/>
            <a:ext cx="85573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4267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系上有</a:t>
            </a:r>
            <a:r>
              <a:rPr lang="zh-TW" altLang="en-US" sz="42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這麼多活動等你來參加！</a:t>
            </a:r>
          </a:p>
        </p:txBody>
      </p:sp>
      <p:grpSp>
        <p:nvGrpSpPr>
          <p:cNvPr id="17" name="Google Shape;1927;p52"/>
          <p:cNvGrpSpPr/>
          <p:nvPr/>
        </p:nvGrpSpPr>
        <p:grpSpPr>
          <a:xfrm>
            <a:off x="4430053" y="2635046"/>
            <a:ext cx="3928081" cy="5135828"/>
            <a:chOff x="791125" y="1362000"/>
            <a:chExt cx="2362200" cy="3180000"/>
          </a:xfrm>
        </p:grpSpPr>
        <p:sp>
          <p:nvSpPr>
            <p:cNvPr id="18" name="Google Shape;1928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19" name="Google Shape;1929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0" name="Google Shape;1930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1" name="Google Shape;1931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2" name="Google Shape;1932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grpSp>
        <p:nvGrpSpPr>
          <p:cNvPr id="23" name="Google Shape;1933;p52"/>
          <p:cNvGrpSpPr/>
          <p:nvPr/>
        </p:nvGrpSpPr>
        <p:grpSpPr>
          <a:xfrm>
            <a:off x="8377838" y="2635046"/>
            <a:ext cx="4213175" cy="5222896"/>
            <a:chOff x="791125" y="1362000"/>
            <a:chExt cx="2362200" cy="3180000"/>
          </a:xfrm>
        </p:grpSpPr>
        <p:sp>
          <p:nvSpPr>
            <p:cNvPr id="24" name="Google Shape;1934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5" name="Google Shape;1935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6" name="Google Shape;1936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7" name="Google Shape;1937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8" name="Google Shape;1938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grpSp>
        <p:nvGrpSpPr>
          <p:cNvPr id="29" name="Google Shape;1939;p52"/>
          <p:cNvGrpSpPr/>
          <p:nvPr/>
        </p:nvGrpSpPr>
        <p:grpSpPr>
          <a:xfrm>
            <a:off x="413788" y="2635046"/>
            <a:ext cx="3990729" cy="5135828"/>
            <a:chOff x="791125" y="1362000"/>
            <a:chExt cx="2362200" cy="3180000"/>
          </a:xfrm>
        </p:grpSpPr>
        <p:sp>
          <p:nvSpPr>
            <p:cNvPr id="30" name="Google Shape;1940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1" name="Google Shape;1941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2" name="Google Shape;1942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3" name="Google Shape;1943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4" name="Google Shape;1944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844722" y="5939103"/>
            <a:ext cx="1555883" cy="54113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3822056" y="5931883"/>
            <a:ext cx="386226" cy="462312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952106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聯合宿營活動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4822023" y="5939103"/>
            <a:ext cx="1555883" cy="54113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7799358" y="5931883"/>
            <a:ext cx="386226" cy="462312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4896896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狼人殺之夜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8788487" y="5939103"/>
            <a:ext cx="1555883" cy="541130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11765822" y="5931883"/>
            <a:ext cx="386226" cy="462312"/>
          </a:xfrm>
          <a:prstGeom prst="rect">
            <a:avLst/>
          </a:prstGeom>
        </p:spPr>
      </p:pic>
      <p:sp>
        <p:nvSpPr>
          <p:cNvPr id="48" name="文字方塊 47"/>
          <p:cNvSpPr txBox="1"/>
          <p:nvPr/>
        </p:nvSpPr>
        <p:spPr>
          <a:xfrm>
            <a:off x="8863358" y="6480234"/>
            <a:ext cx="3432091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四系聯合耶誕晚會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4" y="3273368"/>
            <a:ext cx="3787118" cy="25241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91" y="3446814"/>
            <a:ext cx="3718673" cy="23166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84" y="3350945"/>
            <a:ext cx="3856081" cy="25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2966D8D-277D-450E-98A8-B5E57EF46525}"/>
              </a:ext>
            </a:extLst>
          </p:cNvPr>
          <p:cNvSpPr/>
          <p:nvPr/>
        </p:nvSpPr>
        <p:spPr>
          <a:xfrm>
            <a:off x="325122" y="1554172"/>
            <a:ext cx="8738261" cy="778580"/>
          </a:xfrm>
          <a:prstGeom prst="rect">
            <a:avLst/>
          </a:prstGeom>
          <a:solidFill>
            <a:srgbClr val="FBE9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" name="矩形 1"/>
          <p:cNvSpPr/>
          <p:nvPr/>
        </p:nvSpPr>
        <p:spPr>
          <a:xfrm>
            <a:off x="344826" y="1554172"/>
            <a:ext cx="12285595" cy="6689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>
              <a:noFill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F4C95D1-4B56-4B77-8DB5-26D7957FB1FA}"/>
              </a:ext>
            </a:extLst>
          </p:cNvPr>
          <p:cNvSpPr txBox="1"/>
          <p:nvPr/>
        </p:nvSpPr>
        <p:spPr>
          <a:xfrm>
            <a:off x="413788" y="1563778"/>
            <a:ext cx="85573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42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系上</a:t>
            </a:r>
            <a:r>
              <a:rPr lang="zh-TW" altLang="en-US" sz="4267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2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這麼多活動等你來參加！</a:t>
            </a:r>
          </a:p>
        </p:txBody>
      </p:sp>
      <p:grpSp>
        <p:nvGrpSpPr>
          <p:cNvPr id="17" name="Google Shape;1927;p52"/>
          <p:cNvGrpSpPr/>
          <p:nvPr/>
        </p:nvGrpSpPr>
        <p:grpSpPr>
          <a:xfrm>
            <a:off x="4432901" y="2582607"/>
            <a:ext cx="3986226" cy="5204908"/>
            <a:chOff x="791125" y="1362000"/>
            <a:chExt cx="2362200" cy="3180000"/>
          </a:xfrm>
        </p:grpSpPr>
        <p:sp>
          <p:nvSpPr>
            <p:cNvPr id="18" name="Google Shape;1928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19" name="Google Shape;1929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0" name="Google Shape;1930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1" name="Google Shape;1931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2" name="Google Shape;1932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grpSp>
        <p:nvGrpSpPr>
          <p:cNvPr id="23" name="Google Shape;1933;p52"/>
          <p:cNvGrpSpPr/>
          <p:nvPr/>
        </p:nvGrpSpPr>
        <p:grpSpPr>
          <a:xfrm>
            <a:off x="8438830" y="2563673"/>
            <a:ext cx="4152183" cy="5207201"/>
            <a:chOff x="791125" y="1362000"/>
            <a:chExt cx="2362200" cy="3180000"/>
          </a:xfrm>
        </p:grpSpPr>
        <p:sp>
          <p:nvSpPr>
            <p:cNvPr id="24" name="Google Shape;1934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5" name="Google Shape;1935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6" name="Google Shape;1936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7" name="Google Shape;1937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28" name="Google Shape;1938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grpSp>
        <p:nvGrpSpPr>
          <p:cNvPr id="29" name="Google Shape;1939;p52"/>
          <p:cNvGrpSpPr/>
          <p:nvPr/>
        </p:nvGrpSpPr>
        <p:grpSpPr>
          <a:xfrm>
            <a:off x="413788" y="2563673"/>
            <a:ext cx="3990729" cy="5207201"/>
            <a:chOff x="791125" y="1362000"/>
            <a:chExt cx="2362200" cy="3180000"/>
          </a:xfrm>
        </p:grpSpPr>
        <p:sp>
          <p:nvSpPr>
            <p:cNvPr id="30" name="Google Shape;1940;p52"/>
            <p:cNvSpPr/>
            <p:nvPr/>
          </p:nvSpPr>
          <p:spPr>
            <a:xfrm flipH="1">
              <a:off x="791125" y="1362000"/>
              <a:ext cx="2362200" cy="31800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1" name="Google Shape;1941;p52"/>
            <p:cNvSpPr/>
            <p:nvPr/>
          </p:nvSpPr>
          <p:spPr>
            <a:xfrm flipH="1">
              <a:off x="851725" y="1569200"/>
              <a:ext cx="2241000" cy="29097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2" name="Google Shape;1942;p52"/>
            <p:cNvSpPr/>
            <p:nvPr/>
          </p:nvSpPr>
          <p:spPr>
            <a:xfrm flipH="1">
              <a:off x="851731" y="1420634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3" name="Google Shape;1943;p52"/>
            <p:cNvSpPr/>
            <p:nvPr/>
          </p:nvSpPr>
          <p:spPr>
            <a:xfrm flipH="1">
              <a:off x="998951" y="1420634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sp>
          <p:nvSpPr>
            <p:cNvPr id="34" name="Google Shape;1944;p52"/>
            <p:cNvSpPr/>
            <p:nvPr/>
          </p:nvSpPr>
          <p:spPr>
            <a:xfrm flipH="1">
              <a:off x="1149551" y="1419337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</p:grp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844722" y="5939103"/>
            <a:ext cx="1555883" cy="541130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3822056" y="5931883"/>
            <a:ext cx="386226" cy="462312"/>
          </a:xfrm>
          <a:prstGeom prst="rect">
            <a:avLst/>
          </a:prstGeom>
        </p:spPr>
      </p:pic>
      <p:sp>
        <p:nvSpPr>
          <p:cNvPr id="41" name="文字方塊 40"/>
          <p:cNvSpPr txBox="1"/>
          <p:nvPr/>
        </p:nvSpPr>
        <p:spPr>
          <a:xfrm>
            <a:off x="919594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兄弟盃運動大賽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4822023" y="5939103"/>
            <a:ext cx="1555883" cy="541130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7799358" y="5931883"/>
            <a:ext cx="386226" cy="462312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4896896" y="6480234"/>
            <a:ext cx="2808449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唱歌比賽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69449" r="58906" b="22727"/>
          <a:stretch/>
        </p:blipFill>
        <p:spPr>
          <a:xfrm>
            <a:off x="8788487" y="5939103"/>
            <a:ext cx="1555883" cy="541130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6" t="69449" r="2425" b="23866"/>
          <a:stretch/>
        </p:blipFill>
        <p:spPr>
          <a:xfrm>
            <a:off x="11765822" y="5931883"/>
            <a:ext cx="386226" cy="462312"/>
          </a:xfrm>
          <a:prstGeom prst="rect">
            <a:avLst/>
          </a:prstGeom>
        </p:spPr>
      </p:pic>
      <p:sp>
        <p:nvSpPr>
          <p:cNvPr id="48" name="文字方塊 47"/>
          <p:cNvSpPr txBox="1"/>
          <p:nvPr/>
        </p:nvSpPr>
        <p:spPr>
          <a:xfrm>
            <a:off x="8754986" y="6480234"/>
            <a:ext cx="3767061" cy="9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畢業茶會暨交接儀式</a:t>
            </a:r>
            <a:endParaRPr lang="en-US" altLang="zh-TW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44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</a:t>
            </a:r>
            <a:r>
              <a:rPr lang="en-US" altLang="zh-TW" sz="2844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kmuhami</a:t>
            </a:r>
            <a:endParaRPr lang="zh-TW" altLang="en-US" sz="2844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7" y="3265900"/>
            <a:ext cx="3792823" cy="24644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636" y="3327614"/>
            <a:ext cx="3696973" cy="247135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4185" y="3454490"/>
            <a:ext cx="3702738" cy="22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68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2">
            <a:extLst>
              <a:ext uri="{FF2B5EF4-FFF2-40B4-BE49-F238E27FC236}">
                <a16:creationId xmlns:a16="http://schemas.microsoft.com/office/drawing/2014/main" id="{626F31F4-ADF9-40C2-BA63-CE32236FEA26}"/>
              </a:ext>
            </a:extLst>
          </p:cNvPr>
          <p:cNvGrpSpPr/>
          <p:nvPr/>
        </p:nvGrpSpPr>
        <p:grpSpPr>
          <a:xfrm>
            <a:off x="9010736" y="1296599"/>
            <a:ext cx="2386361" cy="933817"/>
            <a:chOff x="0" y="-17006"/>
            <a:chExt cx="2283086" cy="1062714"/>
          </a:xfrm>
        </p:grpSpPr>
        <p:sp>
          <p:nvSpPr>
            <p:cNvPr id="12" name="Shape 430">
              <a:extLst>
                <a:ext uri="{FF2B5EF4-FFF2-40B4-BE49-F238E27FC236}">
                  <a16:creationId xmlns:a16="http://schemas.microsoft.com/office/drawing/2014/main" id="{D4128DD6-1963-48D6-B52E-E430233FC831}"/>
                </a:ext>
              </a:extLst>
            </p:cNvPr>
            <p:cNvSpPr/>
            <p:nvPr/>
          </p:nvSpPr>
          <p:spPr>
            <a:xfrm>
              <a:off x="885915" y="-17006"/>
              <a:ext cx="1397171" cy="10627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72249" tIns="72249" rIns="72249" bIns="7224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1pPr>
              <a:lvl2pPr indent="228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2pPr>
              <a:lvl3pPr indent="457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3pPr>
              <a:lvl4pPr indent="685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4pPr>
              <a:lvl5pPr indent="9144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5pPr>
              <a:lvl6pPr indent="11430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6pPr>
              <a:lvl7pPr indent="1371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7pPr>
              <a:lvl8pPr indent="1600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8pPr>
              <a:lvl9pPr indent="1828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lvl="0">
                <a:defRPr sz="1800"/>
              </a:pPr>
              <a:r>
                <a:rPr sz="5120" dirty="0">
                  <a:latin typeface="微軟正黑體" charset="-120"/>
                  <a:ea typeface="微軟正黑體" charset="-120"/>
                  <a:cs typeface="微軟正黑體" charset="-120"/>
                </a:rPr>
                <a:t>系羽</a:t>
              </a:r>
            </a:p>
          </p:txBody>
        </p:sp>
        <p:pic>
          <p:nvPicPr>
            <p:cNvPr id="13" name="badminton.png">
              <a:extLst>
                <a:ext uri="{FF2B5EF4-FFF2-40B4-BE49-F238E27FC236}">
                  <a16:creationId xmlns:a16="http://schemas.microsoft.com/office/drawing/2014/main" id="{5DD5517B-737D-4CD6-A423-604087F809D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" cy="1028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" name="Group 435">
            <a:extLst>
              <a:ext uri="{FF2B5EF4-FFF2-40B4-BE49-F238E27FC236}">
                <a16:creationId xmlns:a16="http://schemas.microsoft.com/office/drawing/2014/main" id="{8E683BFB-5F79-4153-A256-DCE5D157E4BB}"/>
              </a:ext>
            </a:extLst>
          </p:cNvPr>
          <p:cNvGrpSpPr/>
          <p:nvPr/>
        </p:nvGrpSpPr>
        <p:grpSpPr>
          <a:xfrm>
            <a:off x="4019659" y="1349692"/>
            <a:ext cx="2153431" cy="933817"/>
            <a:chOff x="0" y="-136099"/>
            <a:chExt cx="2087385" cy="1008799"/>
          </a:xfrm>
        </p:grpSpPr>
        <p:sp>
          <p:nvSpPr>
            <p:cNvPr id="10" name="Shape 433">
              <a:extLst>
                <a:ext uri="{FF2B5EF4-FFF2-40B4-BE49-F238E27FC236}">
                  <a16:creationId xmlns:a16="http://schemas.microsoft.com/office/drawing/2014/main" id="{55237D02-2F44-4778-89E5-B13600921B01}"/>
                </a:ext>
              </a:extLst>
            </p:cNvPr>
            <p:cNvSpPr/>
            <p:nvPr/>
          </p:nvSpPr>
          <p:spPr>
            <a:xfrm>
              <a:off x="671803" y="-136099"/>
              <a:ext cx="1415582" cy="1008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72249" tIns="72249" rIns="72249" bIns="7224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1pPr>
              <a:lvl2pPr indent="228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2pPr>
              <a:lvl3pPr indent="457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3pPr>
              <a:lvl4pPr indent="685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4pPr>
              <a:lvl5pPr indent="9144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5pPr>
              <a:lvl6pPr indent="11430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6pPr>
              <a:lvl7pPr indent="1371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7pPr>
              <a:lvl8pPr indent="1600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8pPr>
              <a:lvl9pPr indent="1828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lvl="0">
                <a:defRPr sz="1800"/>
              </a:pPr>
              <a:r>
                <a:rPr sz="5120" dirty="0">
                  <a:latin typeface="微軟正黑體" charset="-120"/>
                  <a:ea typeface="微軟正黑體" charset="-120"/>
                  <a:cs typeface="微軟正黑體" charset="-120"/>
                </a:rPr>
                <a:t>系籃</a:t>
              </a:r>
            </a:p>
          </p:txBody>
        </p:sp>
        <p:pic>
          <p:nvPicPr>
            <p:cNvPr id="11" name="basketball.png">
              <a:extLst>
                <a:ext uri="{FF2B5EF4-FFF2-40B4-BE49-F238E27FC236}">
                  <a16:creationId xmlns:a16="http://schemas.microsoft.com/office/drawing/2014/main" id="{2B31691A-BCB6-4147-8DB3-8BE5EFF2DBC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6600" cy="736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" name="Group 438">
            <a:extLst>
              <a:ext uri="{FF2B5EF4-FFF2-40B4-BE49-F238E27FC236}">
                <a16:creationId xmlns:a16="http://schemas.microsoft.com/office/drawing/2014/main" id="{101C797A-5D5B-4F63-AABD-13FC006DE95D}"/>
              </a:ext>
            </a:extLst>
          </p:cNvPr>
          <p:cNvGrpSpPr/>
          <p:nvPr/>
        </p:nvGrpSpPr>
        <p:grpSpPr>
          <a:xfrm>
            <a:off x="6457819" y="1313288"/>
            <a:ext cx="2342022" cy="933817"/>
            <a:chOff x="0" y="-60933"/>
            <a:chExt cx="1972340" cy="858469"/>
          </a:xfrm>
        </p:grpSpPr>
        <p:sp>
          <p:nvSpPr>
            <p:cNvPr id="8" name="Shape 436">
              <a:extLst>
                <a:ext uri="{FF2B5EF4-FFF2-40B4-BE49-F238E27FC236}">
                  <a16:creationId xmlns:a16="http://schemas.microsoft.com/office/drawing/2014/main" id="{C322079B-9831-47C7-91CE-5EAECB22E04C}"/>
                </a:ext>
              </a:extLst>
            </p:cNvPr>
            <p:cNvSpPr/>
            <p:nvPr/>
          </p:nvSpPr>
          <p:spPr>
            <a:xfrm>
              <a:off x="742484" y="-60933"/>
              <a:ext cx="1229856" cy="858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72249" tIns="72249" rIns="72249" bIns="7224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1pPr>
              <a:lvl2pPr indent="228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2pPr>
              <a:lvl3pPr indent="457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3pPr>
              <a:lvl4pPr indent="685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4pPr>
              <a:lvl5pPr indent="9144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5pPr>
              <a:lvl6pPr indent="11430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6pPr>
              <a:lvl7pPr indent="1371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7pPr>
              <a:lvl8pPr indent="1600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8pPr>
              <a:lvl9pPr indent="1828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lvl="0">
                <a:defRPr sz="1800"/>
              </a:pPr>
              <a:r>
                <a:rPr sz="5120" dirty="0">
                  <a:latin typeface="微軟正黑體" charset="-120"/>
                  <a:ea typeface="微軟正黑體" charset="-120"/>
                  <a:cs typeface="微軟正黑體" charset="-120"/>
                </a:rPr>
                <a:t>系排</a:t>
              </a:r>
            </a:p>
          </p:txBody>
        </p:sp>
        <p:pic>
          <p:nvPicPr>
            <p:cNvPr id="9" name="volleyball.png">
              <a:extLst>
                <a:ext uri="{FF2B5EF4-FFF2-40B4-BE49-F238E27FC236}">
                  <a16:creationId xmlns:a16="http://schemas.microsoft.com/office/drawing/2014/main" id="{83896AC8-2A9F-4DC9-A870-A658DCEF71F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6600" cy="736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標題 2">
            <a:extLst>
              <a:ext uri="{FF2B5EF4-FFF2-40B4-BE49-F238E27FC236}">
                <a16:creationId xmlns:a16="http://schemas.microsoft.com/office/drawing/2014/main" id="{56B09EFE-0764-4071-BFF2-7981DA244E12}"/>
              </a:ext>
            </a:extLst>
          </p:cNvPr>
          <p:cNvSpPr txBox="1">
            <a:spLocks/>
          </p:cNvSpPr>
          <p:nvPr/>
        </p:nvSpPr>
        <p:spPr>
          <a:xfrm>
            <a:off x="175428" y="1242131"/>
            <a:ext cx="4236676" cy="10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None/>
              <a:defRPr sz="36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512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醫管資系隊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5040BA39-2F56-4C90-BD0E-8D3EA1DB9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48" y="4565030"/>
            <a:ext cx="3262690" cy="200410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4D88C96C-1C3C-4DA2-B770-B3CD7C4DEA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48" y="6569133"/>
            <a:ext cx="3268737" cy="196526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28E8BF5-A17C-4D9F-B1FA-9616657405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025" y="2208319"/>
            <a:ext cx="3262690" cy="235671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F844BD3-B341-4559-BFA2-00ED25570E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833" y="2149191"/>
            <a:ext cx="3262690" cy="2081815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A497D82F-FA42-4836-9290-86577A0E54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5076" y="6331113"/>
            <a:ext cx="3262692" cy="2203288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279A8890-5CEE-4DAF-AC20-5219B06D51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956" y="3999037"/>
            <a:ext cx="3262690" cy="243525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1742F8B-0CEF-463D-ABAE-B8857E3F0E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763" y="5216666"/>
            <a:ext cx="4276139" cy="2950359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9D31D70D-2FE0-4155-94BE-2A7108A9F53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0324" y="2493581"/>
            <a:ext cx="3060577" cy="2723085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73647D9-32F3-4CB3-9389-72906A9FB854}"/>
              </a:ext>
            </a:extLst>
          </p:cNvPr>
          <p:cNvSpPr txBox="1"/>
          <p:nvPr/>
        </p:nvSpPr>
        <p:spPr>
          <a:xfrm>
            <a:off x="74042" y="2982077"/>
            <a:ext cx="731867" cy="148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56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系男籃</a:t>
            </a:r>
            <a:endParaRPr lang="en-US" altLang="zh-TW" sz="3556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7B5BCF5C-C909-41F2-8378-B160F8231C3B}"/>
              </a:ext>
            </a:extLst>
          </p:cNvPr>
          <p:cNvSpPr/>
          <p:nvPr/>
        </p:nvSpPr>
        <p:spPr>
          <a:xfrm>
            <a:off x="163032" y="2641346"/>
            <a:ext cx="558831" cy="3407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327CBA82-D3F4-4F02-8747-28E0CEA173CD}"/>
              </a:ext>
            </a:extLst>
          </p:cNvPr>
          <p:cNvSpPr/>
          <p:nvPr/>
        </p:nvSpPr>
        <p:spPr>
          <a:xfrm>
            <a:off x="178325" y="5147129"/>
            <a:ext cx="558831" cy="3407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4A2B41B1-C5E7-4C6D-9070-C28F5D6BCBD0}"/>
              </a:ext>
            </a:extLst>
          </p:cNvPr>
          <p:cNvSpPr/>
          <p:nvPr/>
        </p:nvSpPr>
        <p:spPr>
          <a:xfrm>
            <a:off x="4197029" y="2641346"/>
            <a:ext cx="558831" cy="3407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8FE90F5-BFDA-41AF-B011-9471C3ACE718}"/>
              </a:ext>
            </a:extLst>
          </p:cNvPr>
          <p:cNvSpPr txBox="1"/>
          <p:nvPr/>
        </p:nvSpPr>
        <p:spPr>
          <a:xfrm>
            <a:off x="54784" y="5487861"/>
            <a:ext cx="731867" cy="148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系女籃</a:t>
            </a:r>
            <a:endParaRPr lang="en-US" altLang="zh-TW" sz="3556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C9C9F58-3F34-42B1-AAAD-6725228614C2}"/>
              </a:ext>
            </a:extLst>
          </p:cNvPr>
          <p:cNvSpPr txBox="1"/>
          <p:nvPr/>
        </p:nvSpPr>
        <p:spPr>
          <a:xfrm>
            <a:off x="4140342" y="2946288"/>
            <a:ext cx="731867" cy="148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56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系男排</a:t>
            </a:r>
            <a:endParaRPr lang="en-US" altLang="zh-TW" sz="3556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4330028B-C06F-4C08-8707-B54B4D25A6A2}"/>
              </a:ext>
            </a:extLst>
          </p:cNvPr>
          <p:cNvSpPr txBox="1"/>
          <p:nvPr/>
        </p:nvSpPr>
        <p:spPr>
          <a:xfrm>
            <a:off x="4128960" y="5408781"/>
            <a:ext cx="731867" cy="14883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56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系女排</a:t>
            </a:r>
            <a:endParaRPr lang="en-US" altLang="zh-TW" sz="3556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F5D34551-3FD0-4D28-BBE0-7FA3AE12DF10}"/>
              </a:ext>
            </a:extLst>
          </p:cNvPr>
          <p:cNvSpPr/>
          <p:nvPr/>
        </p:nvSpPr>
        <p:spPr>
          <a:xfrm>
            <a:off x="4172420" y="5107998"/>
            <a:ext cx="558831" cy="3407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5AC760EA-7C69-463A-BBEC-7A898FCEE0FD}"/>
              </a:ext>
            </a:extLst>
          </p:cNvPr>
          <p:cNvSpPr/>
          <p:nvPr/>
        </p:nvSpPr>
        <p:spPr>
          <a:xfrm rot="5400000">
            <a:off x="8569711" y="4658218"/>
            <a:ext cx="558831" cy="3407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512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6DAF548-02E1-4C19-AA7D-1C12E594F59C}"/>
              </a:ext>
            </a:extLst>
          </p:cNvPr>
          <p:cNvSpPr txBox="1"/>
          <p:nvPr/>
        </p:nvSpPr>
        <p:spPr>
          <a:xfrm>
            <a:off x="8522157" y="3488381"/>
            <a:ext cx="731867" cy="1076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556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系羽</a:t>
            </a:r>
            <a:endParaRPr lang="en-US" altLang="zh-TW" sz="3556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87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0A34456E-7A9F-471F-BDC3-1E318E2E86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33" y="5753821"/>
            <a:ext cx="4242012" cy="306493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9" y="1538507"/>
            <a:ext cx="4732299" cy="326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3429F98-4A3F-42F8-8A3D-9F9B1A17F1C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343" y="5753821"/>
            <a:ext cx="3646012" cy="3092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IMG_5204.jpeg">
            <a:extLst>
              <a:ext uri="{FF2B5EF4-FFF2-40B4-BE49-F238E27FC236}">
                <a16:creationId xmlns:a16="http://schemas.microsoft.com/office/drawing/2014/main" id="{59121B45-1599-45CD-A7E6-3CADCAC416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5" y="5753821"/>
            <a:ext cx="3898631" cy="31984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圓角矩形 19"/>
          <p:cNvSpPr/>
          <p:nvPr/>
        </p:nvSpPr>
        <p:spPr>
          <a:xfrm>
            <a:off x="758225" y="1462393"/>
            <a:ext cx="6705600" cy="31724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26871" y="2358682"/>
            <a:ext cx="756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</a:t>
            </a:r>
          </a:p>
        </p:txBody>
      </p:sp>
      <p:pic>
        <p:nvPicPr>
          <p:cNvPr id="22" name="travel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99777">
            <a:off x="240436" y="699784"/>
            <a:ext cx="1028104" cy="562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3608170" y="5278619"/>
            <a:ext cx="1026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endParaRPr sz="3600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431923" y="7437263"/>
            <a:ext cx="215443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4000" b="1" dirty="0">
                <a:latin typeface="微軟正黑體" charset="-120"/>
                <a:ea typeface="微軟正黑體" charset="-120"/>
                <a:cs typeface="微軟正黑體" charset="-120"/>
              </a:rPr>
              <a:t>專題教室</a:t>
            </a:r>
            <a:endParaRPr sz="2800" b="1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7796378" y="7437263"/>
            <a:ext cx="371736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lang="en-US" sz="4000" b="1" dirty="0" smtClean="0">
                <a:latin typeface="微軟正黑體" charset="-120"/>
                <a:ea typeface="微軟正黑體" charset="-120"/>
                <a:cs typeface="微軟正黑體" charset="-120"/>
              </a:rPr>
              <a:t>CS</a:t>
            </a:r>
            <a:r>
              <a:rPr sz="4000" b="1" dirty="0" smtClean="0">
                <a:latin typeface="微軟正黑體" charset="-120"/>
                <a:ea typeface="微軟正黑體" charset="-120"/>
                <a:cs typeface="微軟正黑體" charset="-120"/>
              </a:rPr>
              <a:t>401</a:t>
            </a:r>
            <a:r>
              <a:rPr sz="4000" b="1" dirty="0">
                <a:latin typeface="微軟正黑體" charset="-120"/>
                <a:ea typeface="微軟正黑體" charset="-120"/>
                <a:cs typeface="微軟正黑體" charset="-120"/>
              </a:rPr>
              <a:t>電腦教室</a:t>
            </a:r>
            <a:endParaRPr sz="2800" b="1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457297" y="8317386"/>
            <a:ext cx="410368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>
                <a:latin typeface="微軟正黑體" charset="-120"/>
                <a:ea typeface="微軟正黑體" charset="-120"/>
                <a:cs typeface="微軟正黑體" charset="-120"/>
              </a:rPr>
              <a:t>大三做專題時所使用的教室，</a:t>
            </a:r>
          </a:p>
          <a:p>
            <a:pPr lvl="0">
              <a:defRPr sz="1800"/>
            </a:pPr>
            <a:r>
              <a:rPr sz="2400" dirty="0">
                <a:latin typeface="微軟正黑體" charset="-120"/>
                <a:ea typeface="微軟正黑體" charset="-120"/>
                <a:cs typeface="微軟正黑體" charset="-120"/>
              </a:rPr>
              <a:t>免費的冷氣，寬敞的空間</a:t>
            </a:r>
          </a:p>
        </p:txBody>
      </p:sp>
      <p:sp>
        <p:nvSpPr>
          <p:cNvPr id="101" name="Shape 101"/>
          <p:cNvSpPr/>
          <p:nvPr/>
        </p:nvSpPr>
        <p:spPr>
          <a:xfrm>
            <a:off x="7603217" y="8537078"/>
            <a:ext cx="410368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rPr sz="2400" dirty="0">
                <a:latin typeface="微軟正黑體" charset="-120"/>
                <a:ea typeface="微軟正黑體" charset="-120"/>
                <a:cs typeface="微軟正黑體" charset="-120"/>
              </a:rPr>
              <a:t>醫管資專屬上課用的電腦教室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40" y="3281952"/>
            <a:ext cx="5759627" cy="399333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74" y="3281952"/>
            <a:ext cx="5862626" cy="399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-34296" y="988130"/>
            <a:ext cx="55952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最新穎的</a:t>
            </a:r>
            <a:r>
              <a:rPr lang="zh-TW" altLang="en-US" sz="4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電腦設備</a:t>
            </a:r>
          </a:p>
        </p:txBody>
      </p:sp>
      <p:pic>
        <p:nvPicPr>
          <p:cNvPr id="14" name="edito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89" y="794451"/>
            <a:ext cx="1604221" cy="13109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ADD9384C-C19B-4175-97FD-A77B848D6991}"/>
              </a:ext>
            </a:extLst>
          </p:cNvPr>
          <p:cNvGrpSpPr/>
          <p:nvPr/>
        </p:nvGrpSpPr>
        <p:grpSpPr>
          <a:xfrm>
            <a:off x="1879600" y="2508429"/>
            <a:ext cx="9091583" cy="5215468"/>
            <a:chOff x="1284075" y="604525"/>
            <a:chExt cx="6575850" cy="3934450"/>
          </a:xfrm>
        </p:grpSpPr>
        <p:grpSp>
          <p:nvGrpSpPr>
            <p:cNvPr id="6" name="Google Shape;2044;p55"/>
            <p:cNvGrpSpPr/>
            <p:nvPr/>
          </p:nvGrpSpPr>
          <p:grpSpPr>
            <a:xfrm>
              <a:off x="1284075" y="604525"/>
              <a:ext cx="6213900" cy="3359100"/>
              <a:chOff x="1465050" y="946225"/>
              <a:chExt cx="6213900" cy="3359100"/>
            </a:xfrm>
          </p:grpSpPr>
          <p:sp>
            <p:nvSpPr>
              <p:cNvPr id="19" name="Google Shape;2045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6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7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8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9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050;p55"/>
            <p:cNvGrpSpPr/>
            <p:nvPr/>
          </p:nvGrpSpPr>
          <p:grpSpPr>
            <a:xfrm>
              <a:off x="1455525" y="892200"/>
              <a:ext cx="6213900" cy="3359100"/>
              <a:chOff x="1465050" y="946225"/>
              <a:chExt cx="6213900" cy="3359100"/>
            </a:xfrm>
          </p:grpSpPr>
          <p:sp>
            <p:nvSpPr>
              <p:cNvPr id="14" name="Google Shape;2051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52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53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54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55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2056;p55"/>
            <p:cNvGrpSpPr/>
            <p:nvPr/>
          </p:nvGrpSpPr>
          <p:grpSpPr>
            <a:xfrm>
              <a:off x="1646025" y="1179875"/>
              <a:ext cx="6213900" cy="3359100"/>
              <a:chOff x="1465050" y="946225"/>
              <a:chExt cx="6213900" cy="3359100"/>
            </a:xfrm>
          </p:grpSpPr>
          <p:sp>
            <p:nvSpPr>
              <p:cNvPr id="9" name="Google Shape;2057;p55"/>
              <p:cNvSpPr/>
              <p:nvPr/>
            </p:nvSpPr>
            <p:spPr>
              <a:xfrm flipH="1">
                <a:off x="1465050" y="946225"/>
                <a:ext cx="6213900" cy="3359100"/>
              </a:xfrm>
              <a:prstGeom prst="roundRect">
                <a:avLst>
                  <a:gd name="adj" fmla="val 460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58;p55"/>
              <p:cNvSpPr/>
              <p:nvPr/>
            </p:nvSpPr>
            <p:spPr>
              <a:xfrm flipH="1">
                <a:off x="1527450" y="1174625"/>
                <a:ext cx="6089100" cy="3073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Google Shape;2059;p55"/>
              <p:cNvSpPr/>
              <p:nvPr/>
            </p:nvSpPr>
            <p:spPr>
              <a:xfrm flipH="1">
                <a:off x="1542006" y="1017959"/>
                <a:ext cx="9077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60;p55"/>
              <p:cNvSpPr/>
              <p:nvPr/>
            </p:nvSpPr>
            <p:spPr>
              <a:xfrm flipH="1">
                <a:off x="1689226" y="1017959"/>
                <a:ext cx="90517" cy="907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61;p55"/>
              <p:cNvSpPr/>
              <p:nvPr/>
            </p:nvSpPr>
            <p:spPr>
              <a:xfrm flipH="1">
                <a:off x="1839826" y="1016662"/>
                <a:ext cx="109764" cy="93378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Shape 106"/>
          <p:cNvSpPr/>
          <p:nvPr/>
        </p:nvSpPr>
        <p:spPr>
          <a:xfrm>
            <a:off x="3837488" y="4295655"/>
            <a:ext cx="5745163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 b="1"/>
            </a:lvl1pPr>
          </a:lstStyle>
          <a:p>
            <a:pPr lvl="0">
              <a:defRPr sz="1800" b="0"/>
            </a:pPr>
            <a:r>
              <a:rPr sz="11000" b="0" dirty="0" smtClean="0">
                <a:latin typeface="微軟正黑體" charset="-120"/>
                <a:ea typeface="微軟正黑體" charset="-120"/>
                <a:cs typeface="微軟正黑體" charset="-120"/>
              </a:rPr>
              <a:t>課程</a:t>
            </a:r>
            <a:r>
              <a:rPr lang="zh-TW" altLang="en-US" sz="11000" b="0" dirty="0" smtClean="0">
                <a:latin typeface="微軟正黑體" charset="-120"/>
                <a:ea typeface="微軟正黑體" charset="-120"/>
                <a:cs typeface="微軟正黑體" charset="-120"/>
              </a:rPr>
              <a:t>地圖</a:t>
            </a:r>
            <a:endParaRPr sz="11000" b="0" dirty="0">
              <a:latin typeface="微軟正黑體" charset="-120"/>
              <a:ea typeface="微軟正黑體" charset="-120"/>
              <a:cs typeface="微軟正黑體" charset="-12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3888784" y="5913364"/>
            <a:ext cx="564257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>
                <a:latin typeface="微軟正黑體" charset="-120"/>
                <a:ea typeface="微軟正黑體" charset="-120"/>
                <a:cs typeface="微軟正黑體" charset="-120"/>
              </a:rPr>
              <a:t>醫管資系都在上什麼課啊？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59"/>
          <p:cNvSpPr txBox="1">
            <a:spLocks noGrp="1"/>
          </p:cNvSpPr>
          <p:nvPr>
            <p:ph type="title"/>
          </p:nvPr>
        </p:nvSpPr>
        <p:spPr>
          <a:xfrm>
            <a:off x="542990" y="1675742"/>
            <a:ext cx="10973013" cy="665600"/>
          </a:xfrm>
          <a:prstGeom prst="rect">
            <a:avLst/>
          </a:prstGeom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/>
            <a:r>
              <a:rPr lang="zh-TW" altLang="en-US" sz="512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課程地圖</a:t>
            </a:r>
            <a:endParaRPr sz="512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4" name="Google Shape;866;p43"/>
          <p:cNvGrpSpPr/>
          <p:nvPr/>
        </p:nvGrpSpPr>
        <p:grpSpPr>
          <a:xfrm>
            <a:off x="3113627" y="3169353"/>
            <a:ext cx="2709824" cy="2161372"/>
            <a:chOff x="2282427" y="1363407"/>
            <a:chExt cx="1623900" cy="1552518"/>
          </a:xfrm>
        </p:grpSpPr>
        <p:sp>
          <p:nvSpPr>
            <p:cNvPr id="45" name="Google Shape;867;p43"/>
            <p:cNvSpPr/>
            <p:nvPr/>
          </p:nvSpPr>
          <p:spPr>
            <a:xfrm>
              <a:off x="2282427" y="2447925"/>
              <a:ext cx="1623900" cy="468000"/>
            </a:xfrm>
            <a:prstGeom prst="chevron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cxnSp>
          <p:nvCxnSpPr>
            <p:cNvPr id="46" name="Google Shape;868;p43"/>
            <p:cNvCxnSpPr/>
            <p:nvPr/>
          </p:nvCxnSpPr>
          <p:spPr>
            <a:xfrm>
              <a:off x="2291733" y="1363407"/>
              <a:ext cx="0" cy="1086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" name="Google Shape;869;p43"/>
          <p:cNvGrpSpPr/>
          <p:nvPr/>
        </p:nvGrpSpPr>
        <p:grpSpPr>
          <a:xfrm>
            <a:off x="8158478" y="3151704"/>
            <a:ext cx="4596915" cy="2208026"/>
            <a:chOff x="5228030" y="1363407"/>
            <a:chExt cx="1623900" cy="1552518"/>
          </a:xfrm>
        </p:grpSpPr>
        <p:sp>
          <p:nvSpPr>
            <p:cNvPr id="48" name="Google Shape;870;p43"/>
            <p:cNvSpPr/>
            <p:nvPr/>
          </p:nvSpPr>
          <p:spPr>
            <a:xfrm>
              <a:off x="5228030" y="2447925"/>
              <a:ext cx="1623900" cy="468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cxnSp>
          <p:nvCxnSpPr>
            <p:cNvPr id="49" name="Google Shape;871;p43"/>
            <p:cNvCxnSpPr/>
            <p:nvPr/>
          </p:nvCxnSpPr>
          <p:spPr>
            <a:xfrm>
              <a:off x="5237303" y="1363407"/>
              <a:ext cx="0" cy="108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" name="Google Shape;872;p43"/>
          <p:cNvGrpSpPr/>
          <p:nvPr/>
        </p:nvGrpSpPr>
        <p:grpSpPr>
          <a:xfrm>
            <a:off x="542990" y="4661491"/>
            <a:ext cx="2773262" cy="2418076"/>
            <a:chOff x="809625" y="2447925"/>
            <a:chExt cx="1623900" cy="1554007"/>
          </a:xfrm>
        </p:grpSpPr>
        <p:sp>
          <p:nvSpPr>
            <p:cNvPr id="51" name="Google Shape;873;p43"/>
            <p:cNvSpPr/>
            <p:nvPr/>
          </p:nvSpPr>
          <p:spPr>
            <a:xfrm>
              <a:off x="809625" y="2447925"/>
              <a:ext cx="1623900" cy="468000"/>
            </a:xfrm>
            <a:prstGeom prst="homePlat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cxnSp>
          <p:nvCxnSpPr>
            <p:cNvPr id="52" name="Google Shape;874;p43"/>
            <p:cNvCxnSpPr/>
            <p:nvPr/>
          </p:nvCxnSpPr>
          <p:spPr>
            <a:xfrm>
              <a:off x="818826" y="2915932"/>
              <a:ext cx="0" cy="108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" name="Google Shape;875;p43"/>
          <p:cNvGrpSpPr/>
          <p:nvPr/>
        </p:nvGrpSpPr>
        <p:grpSpPr>
          <a:xfrm>
            <a:off x="5608553" y="4696239"/>
            <a:ext cx="2773247" cy="2225684"/>
            <a:chOff x="3755228" y="2447925"/>
            <a:chExt cx="1623900" cy="1554007"/>
          </a:xfrm>
        </p:grpSpPr>
        <p:sp>
          <p:nvSpPr>
            <p:cNvPr id="54" name="Google Shape;876;p43"/>
            <p:cNvSpPr/>
            <p:nvPr/>
          </p:nvSpPr>
          <p:spPr>
            <a:xfrm>
              <a:off x="3755228" y="2447925"/>
              <a:ext cx="1623900" cy="468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30027" tIns="130027" rIns="130027" bIns="130027" anchor="ctr" anchorCtr="0">
              <a:noAutofit/>
            </a:bodyPr>
            <a:lstStyle/>
            <a:p>
              <a:pPr algn="l" rtl="0"/>
              <a:endParaRPr sz="5120"/>
            </a:p>
          </p:txBody>
        </p:sp>
        <p:cxnSp>
          <p:nvCxnSpPr>
            <p:cNvPr id="55" name="Google Shape;877;p43"/>
            <p:cNvCxnSpPr/>
            <p:nvPr/>
          </p:nvCxnSpPr>
          <p:spPr>
            <a:xfrm>
              <a:off x="3769108" y="2915932"/>
              <a:ext cx="0" cy="10860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" name="Google Shape;882;p43"/>
          <p:cNvSpPr txBox="1"/>
          <p:nvPr/>
        </p:nvSpPr>
        <p:spPr>
          <a:xfrm>
            <a:off x="643923" y="4707833"/>
            <a:ext cx="2097099" cy="5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2844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大一</a:t>
            </a:r>
            <a:endParaRPr sz="2844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61" name="Google Shape;883;p43"/>
          <p:cNvSpPr txBox="1"/>
          <p:nvPr/>
        </p:nvSpPr>
        <p:spPr>
          <a:xfrm>
            <a:off x="3481920" y="4666418"/>
            <a:ext cx="1947733" cy="36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2844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大二</a:t>
            </a:r>
            <a:endParaRPr sz="2844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62" name="Google Shape;884;p43"/>
          <p:cNvSpPr txBox="1"/>
          <p:nvPr/>
        </p:nvSpPr>
        <p:spPr>
          <a:xfrm>
            <a:off x="5886889" y="4684109"/>
            <a:ext cx="1947733" cy="36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2844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大三</a:t>
            </a:r>
            <a:endParaRPr sz="2844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63" name="Google Shape;885;p43"/>
          <p:cNvSpPr txBox="1"/>
          <p:nvPr/>
        </p:nvSpPr>
        <p:spPr>
          <a:xfrm>
            <a:off x="8505042" y="4694130"/>
            <a:ext cx="1947733" cy="36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2844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大四</a:t>
            </a:r>
            <a:endParaRPr sz="2844" b="1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65" name="Google Shape;887;p43"/>
          <p:cNvSpPr txBox="1"/>
          <p:nvPr/>
        </p:nvSpPr>
        <p:spPr>
          <a:xfrm>
            <a:off x="3113627" y="3093732"/>
            <a:ext cx="2258985" cy="65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探索興趣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66" name="Google Shape;888;p43"/>
          <p:cNvSpPr txBox="1"/>
          <p:nvPr/>
        </p:nvSpPr>
        <p:spPr>
          <a:xfrm>
            <a:off x="4274407" y="3543209"/>
            <a:ext cx="2701653" cy="7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endParaRPr sz="5120" dirty="0">
              <a:solidFill>
                <a:schemeClr val="bg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889;p43"/>
          <p:cNvSpPr txBox="1"/>
          <p:nvPr/>
        </p:nvSpPr>
        <p:spPr>
          <a:xfrm>
            <a:off x="8158478" y="3054557"/>
            <a:ext cx="2373187" cy="58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思考未來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69" name="Google Shape;891;p43"/>
          <p:cNvSpPr txBox="1"/>
          <p:nvPr/>
        </p:nvSpPr>
        <p:spPr>
          <a:xfrm>
            <a:off x="542990" y="5477250"/>
            <a:ext cx="4639383" cy="58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基礎課程及共同課程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71" name="Google Shape;893;p43"/>
          <p:cNvSpPr txBox="1"/>
          <p:nvPr/>
        </p:nvSpPr>
        <p:spPr>
          <a:xfrm>
            <a:off x="5562021" y="5418971"/>
            <a:ext cx="4889465" cy="5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lata"/>
                <a:sym typeface="Alata"/>
              </a:rPr>
              <a:t>確定方向，研究專題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lata"/>
              <a:sym typeface="Alata"/>
            </a:endParaRPr>
          </a:p>
        </p:txBody>
      </p:sp>
      <p:sp>
        <p:nvSpPr>
          <p:cNvPr id="72" name="Google Shape;894;p43"/>
          <p:cNvSpPr txBox="1"/>
          <p:nvPr/>
        </p:nvSpPr>
        <p:spPr>
          <a:xfrm>
            <a:off x="5644921" y="6132579"/>
            <a:ext cx="4412516" cy="7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/>
          <a:p>
            <a:pPr algn="l" rtl="0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運用所學，利用於實作，展現在專題中，藉此訓練口條及複習專業知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"/>
                <a:sym typeface="Montserrat"/>
              </a:rPr>
              <a:t>識</a:t>
            </a:r>
            <a:endParaRPr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"/>
              <a:sym typeface="Montserrat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A34437BF-8F35-454F-BDD7-2DABD143CC1E}"/>
              </a:ext>
            </a:extLst>
          </p:cNvPr>
          <p:cNvSpPr txBox="1"/>
          <p:nvPr/>
        </p:nvSpPr>
        <p:spPr>
          <a:xfrm>
            <a:off x="574417" y="6183047"/>
            <a:ext cx="562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共同科目：國文以及分級英文。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基礎課程：程式設計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(JAVA)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管理學、醫務管理等等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3" name="Group 136"/>
          <p:cNvGrpSpPr/>
          <p:nvPr/>
        </p:nvGrpSpPr>
        <p:grpSpPr>
          <a:xfrm>
            <a:off x="3128135" y="3256332"/>
            <a:ext cx="3369237" cy="1340959"/>
            <a:chOff x="-2045473" y="-294783"/>
            <a:chExt cx="1849989" cy="738332"/>
          </a:xfrm>
        </p:grpSpPr>
        <p:sp>
          <p:nvSpPr>
            <p:cNvPr id="84" name="Shape 133"/>
            <p:cNvSpPr/>
            <p:nvPr/>
          </p:nvSpPr>
          <p:spPr>
            <a:xfrm>
              <a:off x="-2045473" y="-15213"/>
              <a:ext cx="1708078" cy="273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square" lIns="72249" tIns="72249" rIns="72249" bIns="7224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1pPr>
              <a:lvl2pPr indent="228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2pPr>
              <a:lvl3pPr indent="457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3pPr>
              <a:lvl4pPr indent="685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4pPr>
              <a:lvl5pPr indent="9144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5pPr>
              <a:lvl6pPr indent="11430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6pPr>
              <a:lvl7pPr indent="1371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7pPr>
              <a:lvl8pPr indent="1600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8pPr>
              <a:lvl9pPr indent="1828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lvl="0" algn="l">
                <a:defRPr sz="1800"/>
              </a:pPr>
              <a:r>
                <a:rPr sz="2276" b="1" dirty="0" err="1">
                  <a:solidFill>
                    <a:schemeClr val="tx1"/>
                  </a:solidFill>
                  <a:latin typeface="微軟正黑體" charset="-120"/>
                  <a:ea typeface="微軟正黑體" charset="-120"/>
                  <a:cs typeface="微軟正黑體" charset="-120"/>
                </a:rPr>
                <a:t>分為兩個方向</a:t>
              </a:r>
              <a:endParaRPr sz="2276" b="1" dirty="0">
                <a:solidFill>
                  <a:schemeClr val="tx1"/>
                </a:solidFill>
                <a:latin typeface="微軟正黑體" charset="-120"/>
                <a:ea typeface="微軟正黑體" charset="-120"/>
                <a:cs typeface="微軟正黑體" charset="-120"/>
              </a:endParaRPr>
            </a:p>
          </p:txBody>
        </p:sp>
        <p:sp>
          <p:nvSpPr>
            <p:cNvPr id="85" name="Shape 134"/>
            <p:cNvSpPr/>
            <p:nvPr/>
          </p:nvSpPr>
          <p:spPr>
            <a:xfrm>
              <a:off x="-595986" y="-294783"/>
              <a:ext cx="400502" cy="273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72249" tIns="72249" rIns="72249" bIns="7224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1pPr>
              <a:lvl2pPr indent="228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2pPr>
              <a:lvl3pPr indent="457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3pPr>
              <a:lvl4pPr indent="685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4pPr>
              <a:lvl5pPr indent="9144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5pPr>
              <a:lvl6pPr indent="11430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6pPr>
              <a:lvl7pPr indent="1371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7pPr>
              <a:lvl8pPr indent="1600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8pPr>
              <a:lvl9pPr indent="1828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lvl="0">
                <a:defRPr sz="1800"/>
              </a:pPr>
              <a:r>
                <a:rPr sz="2276" b="1" dirty="0">
                  <a:solidFill>
                    <a:schemeClr val="tx1"/>
                  </a:solidFill>
                  <a:latin typeface="微軟正黑體" charset="-120"/>
                  <a:ea typeface="微軟正黑體" charset="-120"/>
                  <a:cs typeface="微軟正黑體" charset="-120"/>
                </a:rPr>
                <a:t>資訊</a:t>
              </a:r>
            </a:p>
          </p:txBody>
        </p:sp>
        <p:sp>
          <p:nvSpPr>
            <p:cNvPr id="86" name="Shape 135"/>
            <p:cNvSpPr/>
            <p:nvPr/>
          </p:nvSpPr>
          <p:spPr>
            <a:xfrm>
              <a:off x="-596788" y="170378"/>
              <a:ext cx="400502" cy="273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none" lIns="72249" tIns="72249" rIns="72249" bIns="72249" numCol="1" anchor="ctr">
              <a:spAutoFit/>
            </a:bodyPr>
            <a:lstStyle>
              <a:lvl1pPr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1pPr>
              <a:lvl2pPr indent="228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2pPr>
              <a:lvl3pPr indent="457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3pPr>
              <a:lvl4pPr indent="685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4pPr>
              <a:lvl5pPr indent="9144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5pPr>
              <a:lvl6pPr indent="11430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6pPr>
              <a:lvl7pPr indent="13716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7pPr>
              <a:lvl8pPr indent="16002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8pPr>
              <a:lvl9pPr indent="1828800" algn="ctr" defTabSz="584200">
                <a:defRPr sz="3600"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lvl="0">
                <a:defRPr sz="1800"/>
              </a:pPr>
              <a:r>
                <a:rPr sz="2276" b="1" dirty="0">
                  <a:solidFill>
                    <a:schemeClr val="tx1"/>
                  </a:solidFill>
                  <a:latin typeface="微軟正黑體" charset="-120"/>
                  <a:ea typeface="微軟正黑體" charset="-120"/>
                  <a:cs typeface="微軟正黑體" charset="-120"/>
                </a:rPr>
                <a:t>管理</a:t>
              </a:r>
            </a:p>
          </p:txBody>
        </p:sp>
      </p:grpSp>
      <p:cxnSp>
        <p:nvCxnSpPr>
          <p:cNvPr id="13" name="直線接點 12"/>
          <p:cNvCxnSpPr/>
          <p:nvPr/>
        </p:nvCxnSpPr>
        <p:spPr>
          <a:xfrm flipV="1">
            <a:off x="5182373" y="3591788"/>
            <a:ext cx="463351" cy="4512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5182373" y="4011769"/>
            <a:ext cx="512609" cy="4204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6693259F-20E0-463C-B71F-FDEAD54736F4}"/>
              </a:ext>
            </a:extLst>
          </p:cNvPr>
          <p:cNvSpPr txBox="1"/>
          <p:nvPr/>
        </p:nvSpPr>
        <p:spPr>
          <a:xfrm>
            <a:off x="8189032" y="3827257"/>
            <a:ext cx="474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畢業後是否繼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考研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踏入職</a:t>
            </a:r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97" y="7362632"/>
            <a:ext cx="2939903" cy="224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6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5633414-F72F-4870-8AFE-59B17134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8" y="1026938"/>
            <a:ext cx="11783803" cy="79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75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501361"/>
              </p:ext>
            </p:extLst>
          </p:nvPr>
        </p:nvGraphicFramePr>
        <p:xfrm>
          <a:off x="3268132" y="1947334"/>
          <a:ext cx="9313333" cy="6722531"/>
        </p:xfrm>
        <a:graphic>
          <a:graphicData uri="http://schemas.openxmlformats.org/drawingml/2006/table">
            <a:tbl>
              <a:tblPr firstRow="1" bandRow="1"/>
              <a:tblGrid>
                <a:gridCol w="1119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8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363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醫務管理模組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行政管理、醫療機管理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693">
                <a:tc gridSpan="6"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學年         課程名稱              學期      選必修        學分數        負責老師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5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20">
                <a:tc rowSpan="4">
                  <a:txBody>
                    <a:bodyPr/>
                    <a:lstStyle/>
                    <a:p>
                      <a:pPr algn="ctr"/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人力資源管理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李易蓁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20">
                <a:tc vMerge="1">
                  <a:txBody>
                    <a:bodyPr/>
                    <a:lstStyle/>
                    <a:p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財務管理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許宏毅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20">
                <a:tc vMerge="1">
                  <a:txBody>
                    <a:bodyPr/>
                    <a:lstStyle/>
                    <a:p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行銷管理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李易蓁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920"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醫療品質管理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高浩雲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984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920"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資材管理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李易蓁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52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半框架 2"/>
          <p:cNvSpPr/>
          <p:nvPr/>
        </p:nvSpPr>
        <p:spPr>
          <a:xfrm>
            <a:off x="215999" y="466090"/>
            <a:ext cx="978436" cy="956310"/>
          </a:xfrm>
          <a:prstGeom prst="halfFram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242034" y="1871979"/>
            <a:ext cx="230403" cy="247932"/>
          </a:xfrm>
          <a:prstGeom prst="ellips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42034" y="2265679"/>
            <a:ext cx="230403" cy="247932"/>
          </a:xfrm>
          <a:prstGeom prst="ellips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2034" y="2626359"/>
            <a:ext cx="230403" cy="247932"/>
          </a:xfrm>
          <a:prstGeom prst="ellips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20985" y="3094424"/>
            <a:ext cx="734759" cy="26310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362453" y="2803875"/>
            <a:ext cx="1015663" cy="3797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醫管模組</a:t>
            </a:r>
          </a:p>
        </p:txBody>
      </p:sp>
    </p:spTree>
    <p:extLst>
      <p:ext uri="{BB962C8B-B14F-4D97-AF65-F5344CB8AC3E}">
        <p14:creationId xmlns:p14="http://schemas.microsoft.com/office/powerpoint/2010/main" val="40635057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半框架 2"/>
          <p:cNvSpPr/>
          <p:nvPr/>
        </p:nvSpPr>
        <p:spPr>
          <a:xfrm>
            <a:off x="215999" y="466090"/>
            <a:ext cx="978436" cy="956310"/>
          </a:xfrm>
          <a:prstGeom prst="halfFram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242034" y="1871979"/>
            <a:ext cx="230403" cy="247932"/>
          </a:xfrm>
          <a:prstGeom prst="ellips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42034" y="2265679"/>
            <a:ext cx="230403" cy="247932"/>
          </a:xfrm>
          <a:prstGeom prst="ellips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42034" y="2626359"/>
            <a:ext cx="230403" cy="247932"/>
          </a:xfrm>
          <a:prstGeom prst="ellipse">
            <a:avLst/>
          </a:prstGeom>
          <a:solidFill>
            <a:srgbClr val="8DD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353605" y="3094424"/>
            <a:ext cx="734759" cy="26310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56259" y="2750325"/>
            <a:ext cx="1015663" cy="37977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醫管模組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63760"/>
              </p:ext>
            </p:extLst>
          </p:nvPr>
        </p:nvGraphicFramePr>
        <p:xfrm>
          <a:off x="2369268" y="1969161"/>
          <a:ext cx="10432331" cy="6236457"/>
        </p:xfrm>
        <a:graphic>
          <a:graphicData uri="http://schemas.openxmlformats.org/drawingml/2006/table">
            <a:tbl>
              <a:tblPr firstRow="1" bandRow="1"/>
              <a:tblGrid>
                <a:gridCol w="119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2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453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衛生行政模組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衛生政策、健康產業管理</a:t>
                      </a:r>
                      <a:r>
                        <a:rPr lang="en-US" altLang="zh-TW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69">
                <a:tc gridSpan="6"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學年               課程名稱                 學期       選必修        學分數           負責老師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8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545"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衛生行政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謝慧敏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26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健康行政保險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劉慧俐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26"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健康經濟學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謝慧敏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907"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長期照護機構經營管理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李易蓁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72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健康傳播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林秀美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443"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醫療資料分析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選修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翁世峰</a:t>
                      </a:r>
                    </a:p>
                  </a:txBody>
                  <a:tcPr>
                    <a:lnL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609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5423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2011</Words>
  <Application>Microsoft Office PowerPoint</Application>
  <PresentationFormat>自訂</PresentationFormat>
  <Paragraphs>475</Paragraphs>
  <Slides>27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Alata</vt:lpstr>
      <vt:lpstr>Gill Sans MT</vt:lpstr>
      <vt:lpstr>Heiti TC Light</vt:lpstr>
      <vt:lpstr>Helvetica Neue</vt:lpstr>
      <vt:lpstr>Montserrat</vt:lpstr>
      <vt:lpstr>微軟正黑體</vt:lpstr>
      <vt:lpstr>微軟正黑體</vt:lpstr>
      <vt:lpstr>Arial</vt:lpstr>
      <vt:lpstr>Helvetica</vt:lpstr>
      <vt:lpstr>Times New Roman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課程地圖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碩班與在職專班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412A-PC03</dc:creator>
  <cp:lastModifiedBy>USER</cp:lastModifiedBy>
  <cp:revision>52</cp:revision>
  <dcterms:modified xsi:type="dcterms:W3CDTF">2021-09-16T08:32:21Z</dcterms:modified>
</cp:coreProperties>
</file>