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sldIdLst>
    <p:sldId id="256" r:id="rId2"/>
    <p:sldId id="257" r:id="rId3"/>
    <p:sldId id="284" r:id="rId4"/>
    <p:sldId id="288" r:id="rId5"/>
    <p:sldId id="290" r:id="rId6"/>
    <p:sldId id="291" r:id="rId7"/>
    <p:sldId id="282" r:id="rId8"/>
    <p:sldId id="273" r:id="rId9"/>
    <p:sldId id="283" r:id="rId10"/>
    <p:sldId id="281" r:id="rId11"/>
    <p:sldId id="285" r:id="rId12"/>
    <p:sldId id="292" r:id="rId13"/>
    <p:sldId id="293" r:id="rId14"/>
    <p:sldId id="278" r:id="rId15"/>
    <p:sldId id="279" r:id="rId16"/>
    <p:sldId id="280" r:id="rId17"/>
    <p:sldId id="276" r:id="rId18"/>
    <p:sldId id="260" r:id="rId19"/>
    <p:sldId id="263" r:id="rId20"/>
    <p:sldId id="275" r:id="rId21"/>
    <p:sldId id="266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7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0" autoAdjust="0"/>
    <p:restoredTop sz="93724" autoAdjust="0"/>
  </p:normalViewPr>
  <p:slideViewPr>
    <p:cSldViewPr snapToGrid="0" snapToObjects="1">
      <p:cViewPr varScale="1">
        <p:scale>
          <a:sx n="118" d="100"/>
          <a:sy n="118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D4AC1-315C-054E-9C70-7A2FA6C9334B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15476760-C334-C640-8A1D-B5843E4C06E0}">
      <dgm:prSet phldrT="[Text]"/>
      <dgm:spPr/>
      <dgm:t>
        <a:bodyPr/>
        <a:lstStyle/>
        <a:p>
          <a:r>
            <a:rPr lang="zh-TW" altLang="en-US" dirty="0" smtClean="0"/>
            <a:t>醫學</a:t>
          </a:r>
          <a:r>
            <a:rPr lang="en-US" dirty="0" smtClean="0"/>
            <a:t> </a:t>
          </a:r>
          <a:endParaRPr lang="en-US" dirty="0"/>
        </a:p>
      </dgm:t>
    </dgm:pt>
    <dgm:pt modelId="{9A24595E-C94B-3E42-8BD2-7F144D4B8B49}" type="parTrans" cxnId="{56FEDC29-51DD-134F-9571-E79BD231B59C}">
      <dgm:prSet/>
      <dgm:spPr/>
      <dgm:t>
        <a:bodyPr/>
        <a:lstStyle/>
        <a:p>
          <a:endParaRPr lang="en-US"/>
        </a:p>
      </dgm:t>
    </dgm:pt>
    <dgm:pt modelId="{CD9B4065-5301-A941-BFB2-1B9CD0D5DC4E}" type="sibTrans" cxnId="{56FEDC29-51DD-134F-9571-E79BD231B59C}">
      <dgm:prSet/>
      <dgm:spPr/>
      <dgm:t>
        <a:bodyPr/>
        <a:lstStyle/>
        <a:p>
          <a:endParaRPr lang="en-US"/>
        </a:p>
      </dgm:t>
    </dgm:pt>
    <dgm:pt modelId="{3C79FB42-D529-1C4D-A936-32FF115B85D5}">
      <dgm:prSet phldrT="[Text]"/>
      <dgm:spPr/>
      <dgm:t>
        <a:bodyPr/>
        <a:lstStyle/>
        <a:p>
          <a:r>
            <a:rPr lang="zh-TW" altLang="en-US" dirty="0" smtClean="0"/>
            <a:t>設計</a:t>
          </a:r>
          <a:endParaRPr lang="en-US" dirty="0"/>
        </a:p>
      </dgm:t>
    </dgm:pt>
    <dgm:pt modelId="{337DC4E5-CD35-2D44-A4B4-BCD9F88F52CD}" type="parTrans" cxnId="{92F8C8D6-1A8C-2242-AF77-2C2E9391EE89}">
      <dgm:prSet/>
      <dgm:spPr/>
      <dgm:t>
        <a:bodyPr/>
        <a:lstStyle/>
        <a:p>
          <a:endParaRPr lang="en-US"/>
        </a:p>
      </dgm:t>
    </dgm:pt>
    <dgm:pt modelId="{2F675EEB-382C-6045-923C-9065B3A4E759}" type="sibTrans" cxnId="{92F8C8D6-1A8C-2242-AF77-2C2E9391EE89}">
      <dgm:prSet/>
      <dgm:spPr/>
      <dgm:t>
        <a:bodyPr/>
        <a:lstStyle/>
        <a:p>
          <a:endParaRPr lang="en-US"/>
        </a:p>
      </dgm:t>
    </dgm:pt>
    <dgm:pt modelId="{7E00C136-1A94-3A4F-B37E-0A6384A4BC6C}" type="pres">
      <dgm:prSet presAssocID="{744D4AC1-315C-054E-9C70-7A2FA6C9334B}" presName="compositeShape" presStyleCnt="0">
        <dgm:presLayoutVars>
          <dgm:chMax val="7"/>
          <dgm:dir/>
          <dgm:resizeHandles val="exact"/>
        </dgm:presLayoutVars>
      </dgm:prSet>
      <dgm:spPr/>
    </dgm:pt>
    <dgm:pt modelId="{F0AEDBA2-DF61-E746-9A6C-8B860E779C30}" type="pres">
      <dgm:prSet presAssocID="{15476760-C334-C640-8A1D-B5843E4C06E0}" presName="circ1" presStyleLbl="vennNode1" presStyleIdx="0" presStyleCnt="2"/>
      <dgm:spPr/>
      <dgm:t>
        <a:bodyPr/>
        <a:lstStyle/>
        <a:p>
          <a:endParaRPr lang="en-US"/>
        </a:p>
      </dgm:t>
    </dgm:pt>
    <dgm:pt modelId="{8A4AB786-0BAF-7C43-9CDA-B71411BCFBE9}" type="pres">
      <dgm:prSet presAssocID="{15476760-C334-C640-8A1D-B5843E4C06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3987C7-A6AC-9945-B2BA-14A7477371E5}" type="pres">
      <dgm:prSet presAssocID="{3C79FB42-D529-1C4D-A936-32FF115B85D5}" presName="circ2" presStyleLbl="vennNode1" presStyleIdx="1" presStyleCnt="2" custLinFactNeighborY="-692"/>
      <dgm:spPr/>
      <dgm:t>
        <a:bodyPr/>
        <a:lstStyle/>
        <a:p>
          <a:endParaRPr lang="en-US"/>
        </a:p>
      </dgm:t>
    </dgm:pt>
    <dgm:pt modelId="{D804E94E-370C-5945-8E70-A8ECF6130A60}" type="pres">
      <dgm:prSet presAssocID="{3C79FB42-D529-1C4D-A936-32FF115B85D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5FAC82-169A-5546-ADC1-1487292F7EE6}" type="presOf" srcId="{3C79FB42-D529-1C4D-A936-32FF115B85D5}" destId="{CA3987C7-A6AC-9945-B2BA-14A7477371E5}" srcOrd="0" destOrd="0" presId="urn:microsoft.com/office/officeart/2005/8/layout/venn1"/>
    <dgm:cxn modelId="{EDF2F7E1-19B2-5A46-AC69-5ECE18DD4EC5}" type="presOf" srcId="{15476760-C334-C640-8A1D-B5843E4C06E0}" destId="{F0AEDBA2-DF61-E746-9A6C-8B860E779C30}" srcOrd="0" destOrd="0" presId="urn:microsoft.com/office/officeart/2005/8/layout/venn1"/>
    <dgm:cxn modelId="{86A5BADE-9C0E-DC4C-99C4-9C905F92187C}" type="presOf" srcId="{744D4AC1-315C-054E-9C70-7A2FA6C9334B}" destId="{7E00C136-1A94-3A4F-B37E-0A6384A4BC6C}" srcOrd="0" destOrd="0" presId="urn:microsoft.com/office/officeart/2005/8/layout/venn1"/>
    <dgm:cxn modelId="{56FEDC29-51DD-134F-9571-E79BD231B59C}" srcId="{744D4AC1-315C-054E-9C70-7A2FA6C9334B}" destId="{15476760-C334-C640-8A1D-B5843E4C06E0}" srcOrd="0" destOrd="0" parTransId="{9A24595E-C94B-3E42-8BD2-7F144D4B8B49}" sibTransId="{CD9B4065-5301-A941-BFB2-1B9CD0D5DC4E}"/>
    <dgm:cxn modelId="{1A5E6D35-08D6-D84E-AB8B-765DB48DEC87}" type="presOf" srcId="{3C79FB42-D529-1C4D-A936-32FF115B85D5}" destId="{D804E94E-370C-5945-8E70-A8ECF6130A60}" srcOrd="1" destOrd="0" presId="urn:microsoft.com/office/officeart/2005/8/layout/venn1"/>
    <dgm:cxn modelId="{92F8C8D6-1A8C-2242-AF77-2C2E9391EE89}" srcId="{744D4AC1-315C-054E-9C70-7A2FA6C9334B}" destId="{3C79FB42-D529-1C4D-A936-32FF115B85D5}" srcOrd="1" destOrd="0" parTransId="{337DC4E5-CD35-2D44-A4B4-BCD9F88F52CD}" sibTransId="{2F675EEB-382C-6045-923C-9065B3A4E759}"/>
    <dgm:cxn modelId="{C7242DCE-15CD-D64B-9C04-6C1E00F37FE7}" type="presOf" srcId="{15476760-C334-C640-8A1D-B5843E4C06E0}" destId="{8A4AB786-0BAF-7C43-9CDA-B71411BCFBE9}" srcOrd="1" destOrd="0" presId="urn:microsoft.com/office/officeart/2005/8/layout/venn1"/>
    <dgm:cxn modelId="{0E4B6672-FA55-954D-A442-693A3EA69A41}" type="presParOf" srcId="{7E00C136-1A94-3A4F-B37E-0A6384A4BC6C}" destId="{F0AEDBA2-DF61-E746-9A6C-8B860E779C30}" srcOrd="0" destOrd="0" presId="urn:microsoft.com/office/officeart/2005/8/layout/venn1"/>
    <dgm:cxn modelId="{22E504BA-E0B7-0B4E-ADB3-B56C968D0232}" type="presParOf" srcId="{7E00C136-1A94-3A4F-B37E-0A6384A4BC6C}" destId="{8A4AB786-0BAF-7C43-9CDA-B71411BCFBE9}" srcOrd="1" destOrd="0" presId="urn:microsoft.com/office/officeart/2005/8/layout/venn1"/>
    <dgm:cxn modelId="{EE70F93E-5368-8947-87A4-20033D43F75C}" type="presParOf" srcId="{7E00C136-1A94-3A4F-B37E-0A6384A4BC6C}" destId="{CA3987C7-A6AC-9945-B2BA-14A7477371E5}" srcOrd="2" destOrd="0" presId="urn:microsoft.com/office/officeart/2005/8/layout/venn1"/>
    <dgm:cxn modelId="{1E969FDA-4DB3-AD4C-A33C-61B0A004DA6C}" type="presParOf" srcId="{7E00C136-1A94-3A4F-B37E-0A6384A4BC6C}" destId="{D804E94E-370C-5945-8E70-A8ECF6130A6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5A094-8539-514F-B065-BC34DB8002AD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98AD019B-9D7F-C343-A02F-9B55AE07BD70}">
      <dgm:prSet phldrT="[Text]"/>
      <dgm:spPr/>
      <dgm:t>
        <a:bodyPr/>
        <a:lstStyle/>
        <a:p>
          <a:r>
            <a:rPr lang="en-US" dirty="0" smtClean="0"/>
            <a:t>1) </a:t>
          </a:r>
          <a:r>
            <a:rPr lang="zh-TW" altLang="en-US" dirty="0" smtClean="0"/>
            <a:t>體驗式學習</a:t>
          </a:r>
          <a:endParaRPr lang="en-US" dirty="0"/>
        </a:p>
      </dgm:t>
    </dgm:pt>
    <dgm:pt modelId="{0D9DC77C-1DEB-1649-A35E-4B6D33E2885B}" type="parTrans" cxnId="{9BBDD02B-F27C-A641-ABB4-A18CCB4FC568}">
      <dgm:prSet/>
      <dgm:spPr/>
      <dgm:t>
        <a:bodyPr/>
        <a:lstStyle/>
        <a:p>
          <a:endParaRPr lang="en-US"/>
        </a:p>
      </dgm:t>
    </dgm:pt>
    <dgm:pt modelId="{2CF636DC-A434-4F41-A8DC-8AAF43301B70}" type="sibTrans" cxnId="{9BBDD02B-F27C-A641-ABB4-A18CCB4FC568}">
      <dgm:prSet/>
      <dgm:spPr/>
      <dgm:t>
        <a:bodyPr/>
        <a:lstStyle/>
        <a:p>
          <a:endParaRPr lang="en-US"/>
        </a:p>
      </dgm:t>
    </dgm:pt>
    <dgm:pt modelId="{BEF9F30F-ED19-024B-A9F1-0319EFECE6DC}">
      <dgm:prSet phldrT="[Text]"/>
      <dgm:spPr/>
      <dgm:t>
        <a:bodyPr/>
        <a:lstStyle/>
        <a:p>
          <a:r>
            <a:rPr lang="en-US" dirty="0" smtClean="0"/>
            <a:t>2) </a:t>
          </a:r>
          <a:r>
            <a:rPr lang="zh-TW" altLang="en-US" dirty="0" smtClean="0"/>
            <a:t>生活實驗室</a:t>
          </a:r>
          <a:endParaRPr lang="en-US" dirty="0"/>
        </a:p>
      </dgm:t>
    </dgm:pt>
    <dgm:pt modelId="{65B6149A-4CB6-F547-823A-000FDE557B54}" type="parTrans" cxnId="{5657613B-B828-E34C-ABCF-78F7A6530B8F}">
      <dgm:prSet/>
      <dgm:spPr/>
      <dgm:t>
        <a:bodyPr/>
        <a:lstStyle/>
        <a:p>
          <a:endParaRPr lang="en-US"/>
        </a:p>
      </dgm:t>
    </dgm:pt>
    <dgm:pt modelId="{46A98B81-C3F8-D94D-A169-96269433C059}" type="sibTrans" cxnId="{5657613B-B828-E34C-ABCF-78F7A6530B8F}">
      <dgm:prSet/>
      <dgm:spPr/>
      <dgm:t>
        <a:bodyPr/>
        <a:lstStyle/>
        <a:p>
          <a:endParaRPr lang="en-US"/>
        </a:p>
      </dgm:t>
    </dgm:pt>
    <dgm:pt modelId="{4F2D2E53-E6F4-374D-AAD8-948CA515BD80}">
      <dgm:prSet phldrT="[Text]"/>
      <dgm:spPr/>
      <dgm:t>
        <a:bodyPr/>
        <a:lstStyle/>
        <a:p>
          <a:r>
            <a:rPr lang="en-US" dirty="0" smtClean="0"/>
            <a:t>3) </a:t>
          </a:r>
          <a:r>
            <a:rPr lang="zh-TW" altLang="en-US" dirty="0" smtClean="0"/>
            <a:t>服務模式設計</a:t>
          </a:r>
          <a:endParaRPr lang="en-US" dirty="0"/>
        </a:p>
      </dgm:t>
    </dgm:pt>
    <dgm:pt modelId="{21526188-DBB0-3F48-8C68-5E177C4D1238}" type="parTrans" cxnId="{D82688BD-3EC3-5745-AF37-3C5E22184BB3}">
      <dgm:prSet/>
      <dgm:spPr/>
      <dgm:t>
        <a:bodyPr/>
        <a:lstStyle/>
        <a:p>
          <a:endParaRPr lang="en-US"/>
        </a:p>
      </dgm:t>
    </dgm:pt>
    <dgm:pt modelId="{B8A5F075-60B6-EC46-9CAB-0047CB9DEE2E}" type="sibTrans" cxnId="{D82688BD-3EC3-5745-AF37-3C5E22184BB3}">
      <dgm:prSet/>
      <dgm:spPr/>
      <dgm:t>
        <a:bodyPr/>
        <a:lstStyle/>
        <a:p>
          <a:endParaRPr lang="en-US"/>
        </a:p>
      </dgm:t>
    </dgm:pt>
    <dgm:pt modelId="{E2D01A26-0C26-E34D-ABCA-DC89F2E843E4}" type="pres">
      <dgm:prSet presAssocID="{B485A094-8539-514F-B065-BC34DB8002AD}" presName="CompostProcess" presStyleCnt="0">
        <dgm:presLayoutVars>
          <dgm:dir/>
          <dgm:resizeHandles val="exact"/>
        </dgm:presLayoutVars>
      </dgm:prSet>
      <dgm:spPr/>
    </dgm:pt>
    <dgm:pt modelId="{761D07FF-8E9C-4543-BF02-804B174FBC40}" type="pres">
      <dgm:prSet presAssocID="{B485A094-8539-514F-B065-BC34DB8002AD}" presName="arrow" presStyleLbl="bgShp" presStyleIdx="0" presStyleCnt="1"/>
      <dgm:spPr/>
      <dgm:t>
        <a:bodyPr/>
        <a:lstStyle/>
        <a:p>
          <a:endParaRPr lang="en-US"/>
        </a:p>
      </dgm:t>
    </dgm:pt>
    <dgm:pt modelId="{9FABF64E-2AE1-A148-B853-0AE048E73CBC}" type="pres">
      <dgm:prSet presAssocID="{B485A094-8539-514F-B065-BC34DB8002AD}" presName="linearProcess" presStyleCnt="0"/>
      <dgm:spPr/>
    </dgm:pt>
    <dgm:pt modelId="{D0F875F0-E8A5-F144-A91F-4C31021F6FAA}" type="pres">
      <dgm:prSet presAssocID="{98AD019B-9D7F-C343-A02F-9B55AE07BD7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89203-84D0-3747-98BF-6C594D9E0AA3}" type="pres">
      <dgm:prSet presAssocID="{2CF636DC-A434-4F41-A8DC-8AAF43301B70}" presName="sibTrans" presStyleCnt="0"/>
      <dgm:spPr/>
    </dgm:pt>
    <dgm:pt modelId="{9A3022EF-8544-224E-A4D7-80432CE8CB5F}" type="pres">
      <dgm:prSet presAssocID="{BEF9F30F-ED19-024B-A9F1-0319EFECE6D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CEE6C-DEBB-FC47-8A71-9F8A7AE5D4A4}" type="pres">
      <dgm:prSet presAssocID="{46A98B81-C3F8-D94D-A169-96269433C059}" presName="sibTrans" presStyleCnt="0"/>
      <dgm:spPr/>
    </dgm:pt>
    <dgm:pt modelId="{D7ABC9B0-0E30-6349-87C7-A57839659F65}" type="pres">
      <dgm:prSet presAssocID="{4F2D2E53-E6F4-374D-AAD8-948CA515BD8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25CB32-BB7B-E649-B012-636D5239C539}" type="presOf" srcId="{B485A094-8539-514F-B065-BC34DB8002AD}" destId="{E2D01A26-0C26-E34D-ABCA-DC89F2E843E4}" srcOrd="0" destOrd="0" presId="urn:microsoft.com/office/officeart/2005/8/layout/hProcess9"/>
    <dgm:cxn modelId="{9BBDD02B-F27C-A641-ABB4-A18CCB4FC568}" srcId="{B485A094-8539-514F-B065-BC34DB8002AD}" destId="{98AD019B-9D7F-C343-A02F-9B55AE07BD70}" srcOrd="0" destOrd="0" parTransId="{0D9DC77C-1DEB-1649-A35E-4B6D33E2885B}" sibTransId="{2CF636DC-A434-4F41-A8DC-8AAF43301B70}"/>
    <dgm:cxn modelId="{DDC4424A-4E83-CD44-825F-6773B6C07B2D}" type="presOf" srcId="{4F2D2E53-E6F4-374D-AAD8-948CA515BD80}" destId="{D7ABC9B0-0E30-6349-87C7-A57839659F65}" srcOrd="0" destOrd="0" presId="urn:microsoft.com/office/officeart/2005/8/layout/hProcess9"/>
    <dgm:cxn modelId="{5657613B-B828-E34C-ABCF-78F7A6530B8F}" srcId="{B485A094-8539-514F-B065-BC34DB8002AD}" destId="{BEF9F30F-ED19-024B-A9F1-0319EFECE6DC}" srcOrd="1" destOrd="0" parTransId="{65B6149A-4CB6-F547-823A-000FDE557B54}" sibTransId="{46A98B81-C3F8-D94D-A169-96269433C059}"/>
    <dgm:cxn modelId="{BAF1D76C-79D0-3B48-B387-5420013668E1}" type="presOf" srcId="{98AD019B-9D7F-C343-A02F-9B55AE07BD70}" destId="{D0F875F0-E8A5-F144-A91F-4C31021F6FAA}" srcOrd="0" destOrd="0" presId="urn:microsoft.com/office/officeart/2005/8/layout/hProcess9"/>
    <dgm:cxn modelId="{D82688BD-3EC3-5745-AF37-3C5E22184BB3}" srcId="{B485A094-8539-514F-B065-BC34DB8002AD}" destId="{4F2D2E53-E6F4-374D-AAD8-948CA515BD80}" srcOrd="2" destOrd="0" parTransId="{21526188-DBB0-3F48-8C68-5E177C4D1238}" sibTransId="{B8A5F075-60B6-EC46-9CAB-0047CB9DEE2E}"/>
    <dgm:cxn modelId="{9156B29D-4E2C-4541-9287-C60B56C4B456}" type="presOf" srcId="{BEF9F30F-ED19-024B-A9F1-0319EFECE6DC}" destId="{9A3022EF-8544-224E-A4D7-80432CE8CB5F}" srcOrd="0" destOrd="0" presId="urn:microsoft.com/office/officeart/2005/8/layout/hProcess9"/>
    <dgm:cxn modelId="{5AEABFBA-CB0C-FF47-8CF1-47CDE05191A3}" type="presParOf" srcId="{E2D01A26-0C26-E34D-ABCA-DC89F2E843E4}" destId="{761D07FF-8E9C-4543-BF02-804B174FBC40}" srcOrd="0" destOrd="0" presId="urn:microsoft.com/office/officeart/2005/8/layout/hProcess9"/>
    <dgm:cxn modelId="{8DAF3E32-C37D-1F4D-9D48-3648F69A728D}" type="presParOf" srcId="{E2D01A26-0C26-E34D-ABCA-DC89F2E843E4}" destId="{9FABF64E-2AE1-A148-B853-0AE048E73CBC}" srcOrd="1" destOrd="0" presId="urn:microsoft.com/office/officeart/2005/8/layout/hProcess9"/>
    <dgm:cxn modelId="{0A136E30-86AC-7743-82FC-3BFC0C8D964F}" type="presParOf" srcId="{9FABF64E-2AE1-A148-B853-0AE048E73CBC}" destId="{D0F875F0-E8A5-F144-A91F-4C31021F6FAA}" srcOrd="0" destOrd="0" presId="urn:microsoft.com/office/officeart/2005/8/layout/hProcess9"/>
    <dgm:cxn modelId="{2DC115BC-F42B-7945-B730-CFEE3D73DAD4}" type="presParOf" srcId="{9FABF64E-2AE1-A148-B853-0AE048E73CBC}" destId="{EF989203-84D0-3747-98BF-6C594D9E0AA3}" srcOrd="1" destOrd="0" presId="urn:microsoft.com/office/officeart/2005/8/layout/hProcess9"/>
    <dgm:cxn modelId="{9B879D9C-D276-4348-B15F-9DF75776AF2C}" type="presParOf" srcId="{9FABF64E-2AE1-A148-B853-0AE048E73CBC}" destId="{9A3022EF-8544-224E-A4D7-80432CE8CB5F}" srcOrd="2" destOrd="0" presId="urn:microsoft.com/office/officeart/2005/8/layout/hProcess9"/>
    <dgm:cxn modelId="{42D78B78-EF9B-854E-9133-37D79FFF95DE}" type="presParOf" srcId="{9FABF64E-2AE1-A148-B853-0AE048E73CBC}" destId="{B87CEE6C-DEBB-FC47-8A71-9F8A7AE5D4A4}" srcOrd="3" destOrd="0" presId="urn:microsoft.com/office/officeart/2005/8/layout/hProcess9"/>
    <dgm:cxn modelId="{8DD71FDD-C78D-1F47-9492-FF21EEA01C27}" type="presParOf" srcId="{9FABF64E-2AE1-A148-B853-0AE048E73CBC}" destId="{D7ABC9B0-0E30-6349-87C7-A57839659F6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5A321-9FCE-C749-8B47-9CFC941EAE1D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797577-5A0F-B049-8B70-0E762014DD71}">
      <dgm:prSet/>
      <dgm:spPr/>
      <dgm:t>
        <a:bodyPr/>
        <a:lstStyle/>
        <a:p>
          <a:r>
            <a:rPr lang="zh-TW" altLang="en-US" dirty="0" smtClean="0"/>
            <a:t>健康</a:t>
          </a:r>
          <a:endParaRPr lang="en-US" altLang="zh-TW" dirty="0" smtClean="0"/>
        </a:p>
        <a:p>
          <a:r>
            <a:rPr lang="zh-TW" altLang="en-US" dirty="0" smtClean="0"/>
            <a:t>管理</a:t>
          </a:r>
          <a:endParaRPr lang="en-US" dirty="0"/>
        </a:p>
      </dgm:t>
    </dgm:pt>
    <dgm:pt modelId="{64B77C0C-3F68-1849-A6F3-178679967DD3}" type="sibTrans" cxnId="{DC86A16F-0D52-B749-B4F7-81E534A580CD}">
      <dgm:prSet/>
      <dgm:spPr/>
      <dgm:t>
        <a:bodyPr/>
        <a:lstStyle/>
        <a:p>
          <a:endParaRPr lang="en-US"/>
        </a:p>
      </dgm:t>
    </dgm:pt>
    <dgm:pt modelId="{718E57F2-218C-4F4A-BBA9-610E4A66B7AF}" type="parTrans" cxnId="{DC86A16F-0D52-B749-B4F7-81E534A580CD}">
      <dgm:prSet/>
      <dgm:spPr/>
      <dgm:t>
        <a:bodyPr/>
        <a:lstStyle/>
        <a:p>
          <a:endParaRPr lang="en-US"/>
        </a:p>
      </dgm:t>
    </dgm:pt>
    <dgm:pt modelId="{219135B0-B4D6-7D45-81E8-05E8C6C05BAB}">
      <dgm:prSet/>
      <dgm:spPr/>
      <dgm:t>
        <a:bodyPr/>
        <a:lstStyle/>
        <a:p>
          <a:r>
            <a:rPr lang="zh-TW" altLang="en-US" dirty="0" smtClean="0"/>
            <a:t>健康長照</a:t>
          </a:r>
          <a:endParaRPr lang="en-US" dirty="0"/>
        </a:p>
      </dgm:t>
    </dgm:pt>
    <dgm:pt modelId="{95ACE9A7-02DA-EA4F-9663-E7FA2E7CA6DD}" type="sibTrans" cxnId="{4D76C041-7284-514A-9E60-AAF1334AFEDE}">
      <dgm:prSet/>
      <dgm:spPr/>
      <dgm:t>
        <a:bodyPr/>
        <a:lstStyle/>
        <a:p>
          <a:endParaRPr lang="en-US"/>
        </a:p>
      </dgm:t>
    </dgm:pt>
    <dgm:pt modelId="{90A02DDA-5D5C-9E42-9526-AD612A6297D7}" type="parTrans" cxnId="{4D76C041-7284-514A-9E60-AAF1334AFEDE}">
      <dgm:prSet/>
      <dgm:spPr/>
      <dgm:t>
        <a:bodyPr/>
        <a:lstStyle/>
        <a:p>
          <a:endParaRPr lang="en-US"/>
        </a:p>
      </dgm:t>
    </dgm:pt>
    <dgm:pt modelId="{13D35D7F-B841-5640-BC4B-3492E866D484}">
      <dgm:prSet/>
      <dgm:spPr/>
      <dgm:t>
        <a:bodyPr/>
        <a:lstStyle/>
        <a:p>
          <a:r>
            <a:rPr lang="zh-TW" altLang="en-US" dirty="0" smtClean="0"/>
            <a:t>健康</a:t>
          </a:r>
          <a:endParaRPr lang="en-US" altLang="zh-TW" dirty="0" smtClean="0"/>
        </a:p>
        <a:p>
          <a:r>
            <a:rPr lang="zh-TW" altLang="en-US" dirty="0" smtClean="0"/>
            <a:t>促進</a:t>
          </a:r>
          <a:endParaRPr lang="en-US" dirty="0"/>
        </a:p>
      </dgm:t>
    </dgm:pt>
    <dgm:pt modelId="{5AF9390E-AE1A-AF45-980D-6D18643AC996}" type="sibTrans" cxnId="{A60F73A7-8F55-1046-B66F-EFF776DBE025}">
      <dgm:prSet/>
      <dgm:spPr/>
      <dgm:t>
        <a:bodyPr/>
        <a:lstStyle/>
        <a:p>
          <a:endParaRPr lang="en-US"/>
        </a:p>
      </dgm:t>
    </dgm:pt>
    <dgm:pt modelId="{F6AEF375-4560-D647-864E-46769A2773AD}" type="parTrans" cxnId="{A60F73A7-8F55-1046-B66F-EFF776DBE025}">
      <dgm:prSet/>
      <dgm:spPr/>
      <dgm:t>
        <a:bodyPr/>
        <a:lstStyle/>
        <a:p>
          <a:endParaRPr lang="en-US"/>
        </a:p>
      </dgm:t>
    </dgm:pt>
    <dgm:pt modelId="{852F557A-5CAD-BB48-9BE8-C19C739DC789}" type="pres">
      <dgm:prSet presAssocID="{9595A321-9FCE-C749-8B47-9CFC941EAE1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610F05-66FD-5447-B150-2CD558CF50E1}" type="pres">
      <dgm:prSet presAssocID="{9595A321-9FCE-C749-8B47-9CFC941EAE1D}" presName="wedge1" presStyleLbl="node1" presStyleIdx="0" presStyleCnt="3"/>
      <dgm:spPr/>
      <dgm:t>
        <a:bodyPr/>
        <a:lstStyle/>
        <a:p>
          <a:endParaRPr lang="en-US"/>
        </a:p>
      </dgm:t>
    </dgm:pt>
    <dgm:pt modelId="{10D8EF9F-73E2-1E4A-AC2C-13072915B674}" type="pres">
      <dgm:prSet presAssocID="{9595A321-9FCE-C749-8B47-9CFC941EAE1D}" presName="dummy1a" presStyleCnt="0"/>
      <dgm:spPr/>
    </dgm:pt>
    <dgm:pt modelId="{8D060DEB-40A4-CC4C-BBD7-A31330E4D444}" type="pres">
      <dgm:prSet presAssocID="{9595A321-9FCE-C749-8B47-9CFC941EAE1D}" presName="dummy1b" presStyleCnt="0"/>
      <dgm:spPr/>
    </dgm:pt>
    <dgm:pt modelId="{2EFC84FA-0CE0-5744-939F-33678C0B368A}" type="pres">
      <dgm:prSet presAssocID="{9595A321-9FCE-C749-8B47-9CFC941EAE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B97B9-26AF-AE4C-9BC9-9BE25F42DB3F}" type="pres">
      <dgm:prSet presAssocID="{9595A321-9FCE-C749-8B47-9CFC941EAE1D}" presName="wedge2" presStyleLbl="node1" presStyleIdx="1" presStyleCnt="3"/>
      <dgm:spPr/>
      <dgm:t>
        <a:bodyPr/>
        <a:lstStyle/>
        <a:p>
          <a:endParaRPr lang="en-US"/>
        </a:p>
      </dgm:t>
    </dgm:pt>
    <dgm:pt modelId="{5B983C65-A7E1-C644-933E-824F81EA62CA}" type="pres">
      <dgm:prSet presAssocID="{9595A321-9FCE-C749-8B47-9CFC941EAE1D}" presName="dummy2a" presStyleCnt="0"/>
      <dgm:spPr/>
    </dgm:pt>
    <dgm:pt modelId="{2E780AD7-0289-9A46-98D0-6D7CF5C27C53}" type="pres">
      <dgm:prSet presAssocID="{9595A321-9FCE-C749-8B47-9CFC941EAE1D}" presName="dummy2b" presStyleCnt="0"/>
      <dgm:spPr/>
    </dgm:pt>
    <dgm:pt modelId="{BFF805D6-05FF-A349-AEEF-A5D31163FE4D}" type="pres">
      <dgm:prSet presAssocID="{9595A321-9FCE-C749-8B47-9CFC941EAE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10D30-CEB3-9A4E-9CA3-E9525B9F54DA}" type="pres">
      <dgm:prSet presAssocID="{9595A321-9FCE-C749-8B47-9CFC941EAE1D}" presName="wedge3" presStyleLbl="node1" presStyleIdx="2" presStyleCnt="3"/>
      <dgm:spPr/>
      <dgm:t>
        <a:bodyPr/>
        <a:lstStyle/>
        <a:p>
          <a:endParaRPr lang="en-US"/>
        </a:p>
      </dgm:t>
    </dgm:pt>
    <dgm:pt modelId="{81BA7F28-6F59-BE46-9373-30E689F2BDB7}" type="pres">
      <dgm:prSet presAssocID="{9595A321-9FCE-C749-8B47-9CFC941EAE1D}" presName="dummy3a" presStyleCnt="0"/>
      <dgm:spPr/>
    </dgm:pt>
    <dgm:pt modelId="{50DB5AC0-92F5-AB4F-B617-33401439CED1}" type="pres">
      <dgm:prSet presAssocID="{9595A321-9FCE-C749-8B47-9CFC941EAE1D}" presName="dummy3b" presStyleCnt="0"/>
      <dgm:spPr/>
    </dgm:pt>
    <dgm:pt modelId="{ED58EFE8-15D9-FC44-963A-D5FD57BAE096}" type="pres">
      <dgm:prSet presAssocID="{9595A321-9FCE-C749-8B47-9CFC941EAE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8F87B-A984-DE49-A430-98C62E357712}" type="pres">
      <dgm:prSet presAssocID="{5AF9390E-AE1A-AF45-980D-6D18643AC996}" presName="arrowWedge1" presStyleLbl="fgSibTrans2D1" presStyleIdx="0" presStyleCnt="3" custLinFactNeighborY="-359"/>
      <dgm:spPr/>
    </dgm:pt>
    <dgm:pt modelId="{4743ECEF-DA3D-B548-A585-090B98D1FEE1}" type="pres">
      <dgm:prSet presAssocID="{95ACE9A7-02DA-EA4F-9663-E7FA2E7CA6DD}" presName="arrowWedge2" presStyleLbl="fgSibTrans2D1" presStyleIdx="1" presStyleCnt="3"/>
      <dgm:spPr/>
    </dgm:pt>
    <dgm:pt modelId="{01F246BA-31DC-3A41-A8E8-E79058576ABA}" type="pres">
      <dgm:prSet presAssocID="{64B77C0C-3F68-1849-A6F3-178679967DD3}" presName="arrowWedge3" presStyleLbl="fgSibTrans2D1" presStyleIdx="2" presStyleCnt="3"/>
      <dgm:spPr/>
    </dgm:pt>
  </dgm:ptLst>
  <dgm:cxnLst>
    <dgm:cxn modelId="{5120DFEB-63C1-0541-94EE-3353FBCE98B4}" type="presOf" srcId="{219135B0-B4D6-7D45-81E8-05E8C6C05BAB}" destId="{60EB97B9-26AF-AE4C-9BC9-9BE25F42DB3F}" srcOrd="0" destOrd="0" presId="urn:microsoft.com/office/officeart/2005/8/layout/cycle8"/>
    <dgm:cxn modelId="{A60F73A7-8F55-1046-B66F-EFF776DBE025}" srcId="{9595A321-9FCE-C749-8B47-9CFC941EAE1D}" destId="{13D35D7F-B841-5640-BC4B-3492E866D484}" srcOrd="0" destOrd="0" parTransId="{F6AEF375-4560-D647-864E-46769A2773AD}" sibTransId="{5AF9390E-AE1A-AF45-980D-6D18643AC996}"/>
    <dgm:cxn modelId="{201A23E7-1C52-DE4D-9AA1-1536166A5167}" type="presOf" srcId="{13D35D7F-B841-5640-BC4B-3492E866D484}" destId="{22610F05-66FD-5447-B150-2CD558CF50E1}" srcOrd="0" destOrd="0" presId="urn:microsoft.com/office/officeart/2005/8/layout/cycle8"/>
    <dgm:cxn modelId="{24DB6DC6-EA93-854B-B1AA-15AFABDC4A72}" type="presOf" srcId="{4E797577-5A0F-B049-8B70-0E762014DD71}" destId="{ED58EFE8-15D9-FC44-963A-D5FD57BAE096}" srcOrd="1" destOrd="0" presId="urn:microsoft.com/office/officeart/2005/8/layout/cycle8"/>
    <dgm:cxn modelId="{4D76C041-7284-514A-9E60-AAF1334AFEDE}" srcId="{9595A321-9FCE-C749-8B47-9CFC941EAE1D}" destId="{219135B0-B4D6-7D45-81E8-05E8C6C05BAB}" srcOrd="1" destOrd="0" parTransId="{90A02DDA-5D5C-9E42-9526-AD612A6297D7}" sibTransId="{95ACE9A7-02DA-EA4F-9663-E7FA2E7CA6DD}"/>
    <dgm:cxn modelId="{1B9297FA-E88E-D04C-9198-2EB35FB8CA37}" type="presOf" srcId="{9595A321-9FCE-C749-8B47-9CFC941EAE1D}" destId="{852F557A-5CAD-BB48-9BE8-C19C739DC789}" srcOrd="0" destOrd="0" presId="urn:microsoft.com/office/officeart/2005/8/layout/cycle8"/>
    <dgm:cxn modelId="{88E706C0-0820-9F4A-9A8A-7813F9974CB8}" type="presOf" srcId="{13D35D7F-B841-5640-BC4B-3492E866D484}" destId="{2EFC84FA-0CE0-5744-939F-33678C0B368A}" srcOrd="1" destOrd="0" presId="urn:microsoft.com/office/officeart/2005/8/layout/cycle8"/>
    <dgm:cxn modelId="{A32BCAB2-1AAE-654D-8829-1A3508A54A83}" type="presOf" srcId="{4E797577-5A0F-B049-8B70-0E762014DD71}" destId="{83D10D30-CEB3-9A4E-9CA3-E9525B9F54DA}" srcOrd="0" destOrd="0" presId="urn:microsoft.com/office/officeart/2005/8/layout/cycle8"/>
    <dgm:cxn modelId="{DC86A16F-0D52-B749-B4F7-81E534A580CD}" srcId="{9595A321-9FCE-C749-8B47-9CFC941EAE1D}" destId="{4E797577-5A0F-B049-8B70-0E762014DD71}" srcOrd="2" destOrd="0" parTransId="{718E57F2-218C-4F4A-BBA9-610E4A66B7AF}" sibTransId="{64B77C0C-3F68-1849-A6F3-178679967DD3}"/>
    <dgm:cxn modelId="{D72E9F4D-688B-9648-9983-89DED9A48692}" type="presOf" srcId="{219135B0-B4D6-7D45-81E8-05E8C6C05BAB}" destId="{BFF805D6-05FF-A349-AEEF-A5D31163FE4D}" srcOrd="1" destOrd="0" presId="urn:microsoft.com/office/officeart/2005/8/layout/cycle8"/>
    <dgm:cxn modelId="{83A09FEF-1C7F-0446-9443-ACAA7EB374EE}" type="presParOf" srcId="{852F557A-5CAD-BB48-9BE8-C19C739DC789}" destId="{22610F05-66FD-5447-B150-2CD558CF50E1}" srcOrd="0" destOrd="0" presId="urn:microsoft.com/office/officeart/2005/8/layout/cycle8"/>
    <dgm:cxn modelId="{6F1E82CC-46D0-A44C-B0C9-09B04945F638}" type="presParOf" srcId="{852F557A-5CAD-BB48-9BE8-C19C739DC789}" destId="{10D8EF9F-73E2-1E4A-AC2C-13072915B674}" srcOrd="1" destOrd="0" presId="urn:microsoft.com/office/officeart/2005/8/layout/cycle8"/>
    <dgm:cxn modelId="{1AAE4307-DD69-A943-A4E4-2A834D23A6C3}" type="presParOf" srcId="{852F557A-5CAD-BB48-9BE8-C19C739DC789}" destId="{8D060DEB-40A4-CC4C-BBD7-A31330E4D444}" srcOrd="2" destOrd="0" presId="urn:microsoft.com/office/officeart/2005/8/layout/cycle8"/>
    <dgm:cxn modelId="{FF81CD2B-2B4C-4F4C-9081-3A5296B235E3}" type="presParOf" srcId="{852F557A-5CAD-BB48-9BE8-C19C739DC789}" destId="{2EFC84FA-0CE0-5744-939F-33678C0B368A}" srcOrd="3" destOrd="0" presId="urn:microsoft.com/office/officeart/2005/8/layout/cycle8"/>
    <dgm:cxn modelId="{7678452D-BCBB-524A-92BB-B6E32F0903FA}" type="presParOf" srcId="{852F557A-5CAD-BB48-9BE8-C19C739DC789}" destId="{60EB97B9-26AF-AE4C-9BC9-9BE25F42DB3F}" srcOrd="4" destOrd="0" presId="urn:microsoft.com/office/officeart/2005/8/layout/cycle8"/>
    <dgm:cxn modelId="{3E914728-3143-2142-A1E4-B44EB53131C9}" type="presParOf" srcId="{852F557A-5CAD-BB48-9BE8-C19C739DC789}" destId="{5B983C65-A7E1-C644-933E-824F81EA62CA}" srcOrd="5" destOrd="0" presId="urn:microsoft.com/office/officeart/2005/8/layout/cycle8"/>
    <dgm:cxn modelId="{66C25D67-92E5-C04F-A918-A8D634ECEEEB}" type="presParOf" srcId="{852F557A-5CAD-BB48-9BE8-C19C739DC789}" destId="{2E780AD7-0289-9A46-98D0-6D7CF5C27C53}" srcOrd="6" destOrd="0" presId="urn:microsoft.com/office/officeart/2005/8/layout/cycle8"/>
    <dgm:cxn modelId="{C6DA26AF-C0E3-6A4F-A4CF-C6381881B025}" type="presParOf" srcId="{852F557A-5CAD-BB48-9BE8-C19C739DC789}" destId="{BFF805D6-05FF-A349-AEEF-A5D31163FE4D}" srcOrd="7" destOrd="0" presId="urn:microsoft.com/office/officeart/2005/8/layout/cycle8"/>
    <dgm:cxn modelId="{CE1427EB-113C-374E-8151-1A3BBBBE16B5}" type="presParOf" srcId="{852F557A-5CAD-BB48-9BE8-C19C739DC789}" destId="{83D10D30-CEB3-9A4E-9CA3-E9525B9F54DA}" srcOrd="8" destOrd="0" presId="urn:microsoft.com/office/officeart/2005/8/layout/cycle8"/>
    <dgm:cxn modelId="{6F97C407-1463-A940-A787-261F1150C428}" type="presParOf" srcId="{852F557A-5CAD-BB48-9BE8-C19C739DC789}" destId="{81BA7F28-6F59-BE46-9373-30E689F2BDB7}" srcOrd="9" destOrd="0" presId="urn:microsoft.com/office/officeart/2005/8/layout/cycle8"/>
    <dgm:cxn modelId="{6CCD5966-1FBE-194E-87E1-86C0EFF539FE}" type="presParOf" srcId="{852F557A-5CAD-BB48-9BE8-C19C739DC789}" destId="{50DB5AC0-92F5-AB4F-B617-33401439CED1}" srcOrd="10" destOrd="0" presId="urn:microsoft.com/office/officeart/2005/8/layout/cycle8"/>
    <dgm:cxn modelId="{CF267E3C-C6F2-B344-918D-9F0BE75A4DB7}" type="presParOf" srcId="{852F557A-5CAD-BB48-9BE8-C19C739DC789}" destId="{ED58EFE8-15D9-FC44-963A-D5FD57BAE096}" srcOrd="11" destOrd="0" presId="urn:microsoft.com/office/officeart/2005/8/layout/cycle8"/>
    <dgm:cxn modelId="{62565833-911B-A94B-A112-15560C82276A}" type="presParOf" srcId="{852F557A-5CAD-BB48-9BE8-C19C739DC789}" destId="{6C18F87B-A984-DE49-A430-98C62E357712}" srcOrd="12" destOrd="0" presId="urn:microsoft.com/office/officeart/2005/8/layout/cycle8"/>
    <dgm:cxn modelId="{6368989F-25B0-7B40-AD47-6EA223DD3208}" type="presParOf" srcId="{852F557A-5CAD-BB48-9BE8-C19C739DC789}" destId="{4743ECEF-DA3D-B548-A585-090B98D1FEE1}" srcOrd="13" destOrd="0" presId="urn:microsoft.com/office/officeart/2005/8/layout/cycle8"/>
    <dgm:cxn modelId="{53FC69B8-7944-F44C-AEAF-DA9CF162DF63}" type="presParOf" srcId="{852F557A-5CAD-BB48-9BE8-C19C739DC789}" destId="{01F246BA-31DC-3A41-A8E8-E79058576AB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EDBA2-DF61-E746-9A6C-8B860E779C30}">
      <dsp:nvSpPr>
        <dsp:cNvPr id="0" name=""/>
        <dsp:cNvSpPr/>
      </dsp:nvSpPr>
      <dsp:spPr>
        <a:xfrm>
          <a:off x="618479" y="7814"/>
          <a:ext cx="2857324" cy="28573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醫學</a:t>
          </a:r>
          <a:r>
            <a:rPr lang="en-US" sz="6500" kern="1200" dirty="0" smtClean="0"/>
            <a:t> </a:t>
          </a:r>
          <a:endParaRPr lang="en-US" sz="6500" kern="1200" dirty="0"/>
        </a:p>
      </dsp:txBody>
      <dsp:txXfrm>
        <a:off x="1017475" y="344754"/>
        <a:ext cx="1647466" cy="2183444"/>
      </dsp:txXfrm>
    </dsp:sp>
    <dsp:sp modelId="{CA3987C7-A6AC-9945-B2BA-14A7477371E5}">
      <dsp:nvSpPr>
        <dsp:cNvPr id="0" name=""/>
        <dsp:cNvSpPr/>
      </dsp:nvSpPr>
      <dsp:spPr>
        <a:xfrm>
          <a:off x="2677812" y="0"/>
          <a:ext cx="2857324" cy="285732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設計</a:t>
          </a:r>
          <a:endParaRPr lang="en-US" sz="6500" kern="1200" dirty="0"/>
        </a:p>
      </dsp:txBody>
      <dsp:txXfrm>
        <a:off x="3488674" y="336939"/>
        <a:ext cx="1647466" cy="2183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D07FF-8E9C-4543-BF02-804B174FBC40}">
      <dsp:nvSpPr>
        <dsp:cNvPr id="0" name=""/>
        <dsp:cNvSpPr/>
      </dsp:nvSpPr>
      <dsp:spPr>
        <a:xfrm>
          <a:off x="471951" y="0"/>
          <a:ext cx="5348787" cy="271240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F875F0-E8A5-F144-A91F-4C31021F6FAA}">
      <dsp:nvSpPr>
        <dsp:cNvPr id="0" name=""/>
        <dsp:cNvSpPr/>
      </dsp:nvSpPr>
      <dsp:spPr>
        <a:xfrm>
          <a:off x="203867" y="813722"/>
          <a:ext cx="1887807" cy="1084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1) </a:t>
          </a:r>
          <a:r>
            <a:rPr lang="zh-TW" altLang="en-US" sz="2700" kern="1200" dirty="0" smtClean="0"/>
            <a:t>體驗式學習</a:t>
          </a:r>
          <a:endParaRPr lang="en-US" sz="2700" kern="1200" dirty="0"/>
        </a:p>
      </dsp:txBody>
      <dsp:txXfrm>
        <a:off x="256831" y="866686"/>
        <a:ext cx="1781879" cy="979035"/>
      </dsp:txXfrm>
    </dsp:sp>
    <dsp:sp modelId="{9A3022EF-8544-224E-A4D7-80432CE8CB5F}">
      <dsp:nvSpPr>
        <dsp:cNvPr id="0" name=""/>
        <dsp:cNvSpPr/>
      </dsp:nvSpPr>
      <dsp:spPr>
        <a:xfrm>
          <a:off x="2202441" y="813722"/>
          <a:ext cx="1887807" cy="1084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2) </a:t>
          </a:r>
          <a:r>
            <a:rPr lang="zh-TW" altLang="en-US" sz="2700" kern="1200" dirty="0" smtClean="0"/>
            <a:t>生活實驗室</a:t>
          </a:r>
          <a:endParaRPr lang="en-US" sz="2700" kern="1200" dirty="0"/>
        </a:p>
      </dsp:txBody>
      <dsp:txXfrm>
        <a:off x="2255405" y="866686"/>
        <a:ext cx="1781879" cy="979035"/>
      </dsp:txXfrm>
    </dsp:sp>
    <dsp:sp modelId="{D7ABC9B0-0E30-6349-87C7-A57839659F65}">
      <dsp:nvSpPr>
        <dsp:cNvPr id="0" name=""/>
        <dsp:cNvSpPr/>
      </dsp:nvSpPr>
      <dsp:spPr>
        <a:xfrm>
          <a:off x="4201016" y="813722"/>
          <a:ext cx="1887807" cy="10849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3) </a:t>
          </a:r>
          <a:r>
            <a:rPr lang="zh-TW" altLang="en-US" sz="2700" kern="1200" dirty="0" smtClean="0"/>
            <a:t>服務模式設計</a:t>
          </a:r>
          <a:endParaRPr lang="en-US" sz="2700" kern="1200" dirty="0"/>
        </a:p>
      </dsp:txBody>
      <dsp:txXfrm>
        <a:off x="4253980" y="866686"/>
        <a:ext cx="1781879" cy="979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10F05-66FD-5447-B150-2CD558CF50E1}">
      <dsp:nvSpPr>
        <dsp:cNvPr id="0" name=""/>
        <dsp:cNvSpPr/>
      </dsp:nvSpPr>
      <dsp:spPr>
        <a:xfrm>
          <a:off x="1798989" y="250824"/>
          <a:ext cx="3241430" cy="324143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健康</a:t>
          </a:r>
          <a:endParaRPr lang="en-US" altLang="zh-TW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促進</a:t>
          </a:r>
          <a:endParaRPr lang="en-US" sz="2700" kern="1200" dirty="0"/>
        </a:p>
      </dsp:txBody>
      <dsp:txXfrm>
        <a:off x="3507300" y="937699"/>
        <a:ext cx="1157653" cy="964711"/>
      </dsp:txXfrm>
    </dsp:sp>
    <dsp:sp modelId="{60EB97B9-26AF-AE4C-9BC9-9BE25F42DB3F}">
      <dsp:nvSpPr>
        <dsp:cNvPr id="0" name=""/>
        <dsp:cNvSpPr/>
      </dsp:nvSpPr>
      <dsp:spPr>
        <a:xfrm>
          <a:off x="1732231" y="366590"/>
          <a:ext cx="3241430" cy="324143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健康長照</a:t>
          </a:r>
          <a:endParaRPr lang="en-US" sz="2700" kern="1200" dirty="0"/>
        </a:p>
      </dsp:txBody>
      <dsp:txXfrm>
        <a:off x="2504000" y="2469661"/>
        <a:ext cx="1736480" cy="848946"/>
      </dsp:txXfrm>
    </dsp:sp>
    <dsp:sp modelId="{83D10D30-CEB3-9A4E-9CA3-E9525B9F54DA}">
      <dsp:nvSpPr>
        <dsp:cNvPr id="0" name=""/>
        <dsp:cNvSpPr/>
      </dsp:nvSpPr>
      <dsp:spPr>
        <a:xfrm>
          <a:off x="1665473" y="250824"/>
          <a:ext cx="3241430" cy="324143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健康</a:t>
          </a:r>
          <a:endParaRPr lang="en-US" altLang="zh-TW" sz="2700" kern="1200" dirty="0" smtClean="0"/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管理</a:t>
          </a:r>
          <a:endParaRPr lang="en-US" sz="2700" kern="1200" dirty="0"/>
        </a:p>
      </dsp:txBody>
      <dsp:txXfrm>
        <a:off x="2040939" y="937699"/>
        <a:ext cx="1157653" cy="964711"/>
      </dsp:txXfrm>
    </dsp:sp>
    <dsp:sp modelId="{6C18F87B-A984-DE49-A430-98C62E357712}">
      <dsp:nvSpPr>
        <dsp:cNvPr id="0" name=""/>
        <dsp:cNvSpPr/>
      </dsp:nvSpPr>
      <dsp:spPr>
        <a:xfrm>
          <a:off x="1598597" y="37087"/>
          <a:ext cx="3642750" cy="364275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43ECEF-DA3D-B548-A585-090B98D1FEE1}">
      <dsp:nvSpPr>
        <dsp:cNvPr id="0" name=""/>
        <dsp:cNvSpPr/>
      </dsp:nvSpPr>
      <dsp:spPr>
        <a:xfrm>
          <a:off x="1531571" y="165725"/>
          <a:ext cx="3642750" cy="364275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F246BA-31DC-3A41-A8E8-E79058576ABA}">
      <dsp:nvSpPr>
        <dsp:cNvPr id="0" name=""/>
        <dsp:cNvSpPr/>
      </dsp:nvSpPr>
      <dsp:spPr>
        <a:xfrm>
          <a:off x="1464546" y="50164"/>
          <a:ext cx="3642750" cy="364275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8C48E-6C53-3045-BC61-5D24B140CDF9}" type="datetimeFigureOut">
              <a:rPr lang="en-US" smtClean="0"/>
              <a:t>15/07/15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F4AD7-6658-524C-88E7-D7D735BC6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F4AD7-6658-524C-88E7-D7D735BC69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2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15,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lis2012.blogspot.com/" TargetMode="Externa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lis2014.blogspot.tw/" TargetMode="Externa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ffairs.kh.edu.tw/813/bulletin/msg_view/11" TargetMode="External"/><Relationship Id="rId4" Type="http://schemas.openxmlformats.org/officeDocument/2006/relationships/hyperlink" Target="http://senior.kcg.gov.tw/" TargetMode="External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rsch.mohw.gov.tw/" TargetMode="Externa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k071223.pixnet.net/blo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2.kmu.edu.tw/front/bin/home.phtml" TargetMode="External"/><Relationship Id="rId3" Type="http://schemas.openxmlformats.org/officeDocument/2006/relationships/hyperlink" Target="https://www.itri.org.tw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ia.gov/library/publications/the-world-factbook/rankorder/2054rank.html%23tw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404152"/>
            <a:ext cx="3313355" cy="348910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/>
              <a:t>2015</a:t>
            </a:r>
            <a:br>
              <a:rPr lang="en-US" sz="4000" b="1" dirty="0"/>
            </a:br>
            <a:r>
              <a:rPr lang="zh-TW" altLang="en-US" sz="4000" b="1" dirty="0" smtClean="0"/>
              <a:t>亞洲智慧生活</a:t>
            </a:r>
            <a:r>
              <a:rPr lang="en-GB" altLang="zh-TW" sz="4000" b="1" dirty="0" smtClean="0"/>
              <a:t/>
            </a:r>
            <a:br>
              <a:rPr lang="en-GB" altLang="zh-TW" sz="4000" b="1" dirty="0" smtClean="0"/>
            </a:br>
            <a:r>
              <a:rPr lang="zh-TW" altLang="en-US" sz="4000" b="1" dirty="0" smtClean="0"/>
              <a:t>國際學院</a:t>
            </a:r>
            <a:r>
              <a:rPr lang="en-US" altLang="zh-TW" sz="4000" b="1" dirty="0" smtClean="0"/>
              <a:t> </a:t>
            </a:r>
            <a:br>
              <a:rPr lang="en-US" altLang="zh-TW" sz="4000" b="1" dirty="0" smtClean="0"/>
            </a:br>
            <a:r>
              <a:rPr lang="en-US" sz="2700" i="1" dirty="0" smtClean="0"/>
              <a:t>    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             </a:t>
            </a:r>
            <a:r>
              <a:rPr lang="zh-TW" altLang="en-US" b="1" dirty="0" smtClean="0"/>
              <a:t>台灣</a:t>
            </a:r>
            <a:endParaRPr lang="en-US" sz="3100" b="1" dirty="0"/>
          </a:p>
        </p:txBody>
      </p:sp>
    </p:spTree>
    <p:extLst>
      <p:ext uri="{BB962C8B-B14F-4D97-AF65-F5344CB8AC3E}">
        <p14:creationId xmlns:p14="http://schemas.microsoft.com/office/powerpoint/2010/main" val="3081194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724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2) </a:t>
            </a:r>
            <a:r>
              <a:rPr lang="zh-TW" altLang="en-US" sz="3600" b="1" dirty="0" smtClean="0"/>
              <a:t>生活實驗</a:t>
            </a:r>
            <a:r>
              <a:rPr lang="zh-TW" altLang="en-US" sz="3600" b="1" dirty="0"/>
              <a:t>室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202" y="4820635"/>
            <a:ext cx="7463988" cy="1146595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zh-TW" altLang="en-US" sz="2000" dirty="0" smtClean="0"/>
              <a:t>該學習論點將實驗室的概念轉化到「學習場域」。研究者的研究空間不再局限於實驗室，而是在場域實習中發現問題，進而解決或提出解決方案。</a:t>
            </a:r>
            <a:endParaRPr lang="en-US" sz="2000" dirty="0"/>
          </a:p>
        </p:txBody>
      </p:sp>
      <p:pic>
        <p:nvPicPr>
          <p:cNvPr id="9" name="Picture 8" descr="576529_502950823057317_2087136242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30" y="887687"/>
            <a:ext cx="2555639" cy="3815573"/>
          </a:xfrm>
          <a:prstGeom prst="rect">
            <a:avLst/>
          </a:prstGeom>
        </p:spPr>
      </p:pic>
      <p:pic>
        <p:nvPicPr>
          <p:cNvPr id="12" name="Picture 11" descr="403572_502956363056763_2133208689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93" y="1849348"/>
            <a:ext cx="3801436" cy="28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260" y="33724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3) </a:t>
            </a:r>
            <a:r>
              <a:rPr lang="zh-TW" altLang="en-US" sz="3600" b="1" dirty="0" smtClean="0"/>
              <a:t>服務設計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552" y="5190505"/>
            <a:ext cx="7463988" cy="101097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zh-TW" altLang="en-US" sz="2000" dirty="0" smtClean="0"/>
              <a:t>參與者被鼓勵發展原型製作</a:t>
            </a:r>
            <a:r>
              <a:rPr lang="en-US" altLang="zh-TW" sz="2000" dirty="0" smtClean="0"/>
              <a:t> </a:t>
            </a:r>
            <a:r>
              <a:rPr lang="en-GB" altLang="zh-TW" sz="2000" dirty="0" smtClean="0"/>
              <a:t>(prototype)</a:t>
            </a:r>
            <a:r>
              <a:rPr lang="zh-TW" altLang="en-US" sz="2000" dirty="0" smtClean="0"/>
              <a:t>，針對使用者之觀點發展出「有用」、「能用」及「想用」的產品。</a:t>
            </a:r>
            <a:endParaRPr lang="en-US" sz="2000" dirty="0"/>
          </a:p>
        </p:txBody>
      </p:sp>
      <p:pic>
        <p:nvPicPr>
          <p:cNvPr id="5" name="Picture 4" descr="10301294_795798600439203_49245483856354694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2" y="2439878"/>
            <a:ext cx="3883629" cy="2585041"/>
          </a:xfrm>
          <a:prstGeom prst="rect">
            <a:avLst/>
          </a:prstGeom>
        </p:spPr>
      </p:pic>
      <p:pic>
        <p:nvPicPr>
          <p:cNvPr id="6" name="Picture 5" descr="10253940_795798580439205_6947967996224446441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99" y="1126295"/>
            <a:ext cx="3699890" cy="245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0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043490" y="862707"/>
            <a:ext cx="7024744" cy="740176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教學模式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64829" y="1717574"/>
            <a:ext cx="727459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亞洲國際學院透過「雙鑽石」</a:t>
            </a:r>
            <a:r>
              <a:rPr lang="en-GB" altLang="zh-TW" sz="2400" dirty="0" smtClean="0"/>
              <a:t>(double diamond) </a:t>
            </a:r>
            <a:r>
              <a:rPr lang="zh-TW" altLang="en-US" sz="2400" dirty="0" smtClean="0"/>
              <a:t>方法論進行活動。由左至右為「探索」、「定義」、「發展」與「實行」：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90" y="3285105"/>
            <a:ext cx="7394575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00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643878_502956009723465_639309931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5" b="11355"/>
          <a:stretch>
            <a:fillRect/>
          </a:stretch>
        </p:blipFill>
        <p:spPr>
          <a:xfrm>
            <a:off x="969026" y="828089"/>
            <a:ext cx="3829861" cy="1982921"/>
          </a:xfrm>
        </p:spPr>
      </p:pic>
      <p:pic>
        <p:nvPicPr>
          <p:cNvPr id="5" name="Picture 4" descr="960237_795798733772523_1661912984988036945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780" y="766444"/>
            <a:ext cx="3078480" cy="2052320"/>
          </a:xfrm>
          <a:prstGeom prst="rect">
            <a:avLst/>
          </a:prstGeom>
        </p:spPr>
      </p:pic>
      <p:pic>
        <p:nvPicPr>
          <p:cNvPr id="6" name="Picture 5" descr="1619499_797843970234666_6769668976449980009_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972" y="2984211"/>
            <a:ext cx="3495312" cy="2330208"/>
          </a:xfrm>
          <a:prstGeom prst="rect">
            <a:avLst/>
          </a:prstGeom>
        </p:spPr>
      </p:pic>
      <p:pic>
        <p:nvPicPr>
          <p:cNvPr id="7" name="Picture 6" descr="10363921_797844100234653_1266513885893741924_n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20" y="2984211"/>
            <a:ext cx="3533588" cy="2355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1191" y="65836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2692" y="5438014"/>
            <a:ext cx="7438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 smtClean="0"/>
              <a:t>學員透過「</a:t>
            </a:r>
            <a:r>
              <a:rPr lang="zh-TW" altLang="en-US" sz="2000" dirty="0" smtClean="0">
                <a:solidFill>
                  <a:srgbClr val="FF0000"/>
                </a:solidFill>
              </a:rPr>
              <a:t>發現探索</a:t>
            </a:r>
            <a:r>
              <a:rPr lang="zh-TW" altLang="en-US" sz="2000" dirty="0" smtClean="0"/>
              <a:t>」、「</a:t>
            </a:r>
            <a:r>
              <a:rPr lang="zh-TW" altLang="en-US" sz="2000" dirty="0" smtClean="0">
                <a:solidFill>
                  <a:srgbClr val="3366FF"/>
                </a:solidFill>
              </a:rPr>
              <a:t>定義問題</a:t>
            </a:r>
            <a:r>
              <a:rPr lang="zh-TW" altLang="en-US" sz="2000" dirty="0" smtClean="0"/>
              <a:t>」、「</a:t>
            </a:r>
            <a:r>
              <a:rPr lang="zh-TW" altLang="en-US" sz="2000" dirty="0" smtClean="0">
                <a:solidFill>
                  <a:srgbClr val="F1D76D"/>
                </a:solidFill>
              </a:rPr>
              <a:t>發展設計</a:t>
            </a:r>
            <a:r>
              <a:rPr lang="zh-TW" altLang="en-US" sz="2000" dirty="0" smtClean="0"/>
              <a:t>」與「</a:t>
            </a:r>
            <a:r>
              <a:rPr lang="zh-TW" altLang="en-US" sz="2000" dirty="0" smtClean="0">
                <a:solidFill>
                  <a:schemeClr val="accent1"/>
                </a:solidFill>
              </a:rPr>
              <a:t>永續執行</a:t>
            </a:r>
            <a:r>
              <a:rPr lang="zh-TW" altLang="en-US" sz="2000" dirty="0" smtClean="0"/>
              <a:t>」之學習模式來發展健康長照服務設計與概念。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661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主題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zh-TW" altLang="en-US" dirty="0" smtClean="0"/>
              <a:t>亞洲智慧國際學院歷屆所探討的主題皆以促進未來社會福祉為要。</a:t>
            </a:r>
            <a:r>
              <a:rPr lang="en-GB" altLang="zh-TW" dirty="0" smtClean="0"/>
              <a:t>
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5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5765"/>
            <a:ext cx="7024744" cy="1233661"/>
          </a:xfrm>
        </p:spPr>
        <p:txBody>
          <a:bodyPr>
            <a:normAutofit/>
          </a:bodyPr>
          <a:lstStyle/>
          <a:p>
            <a:r>
              <a:rPr lang="en-US" altLang="zh-TW" sz="3600" b="1" dirty="0" smtClean="0">
                <a:hlinkClick r:id="rId2"/>
              </a:rPr>
              <a:t>2012 </a:t>
            </a:r>
            <a:r>
              <a:rPr lang="zh-TW" altLang="en-US" sz="3600" b="1" dirty="0" smtClean="0">
                <a:hlinkClick r:id="rId2"/>
              </a:rPr>
              <a:t>年活動主題</a:t>
            </a:r>
            <a:r>
              <a:rPr lang="en-US" sz="3600" b="1" dirty="0" smtClean="0">
                <a:hlinkClick r:id="rId2"/>
              </a:rPr>
              <a:t/>
            </a:r>
            <a:br>
              <a:rPr lang="en-US" sz="3600" b="1" dirty="0" smtClean="0">
                <a:hlinkClick r:id="rId2"/>
              </a:rPr>
            </a:br>
            <a:r>
              <a:rPr lang="zh-TW" altLang="en-US" sz="3600" dirty="0" smtClean="0">
                <a:hlinkClick r:id="rId2"/>
              </a:rPr>
              <a:t>為永續化再設計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98" y="2095927"/>
            <a:ext cx="6767806" cy="36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4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70261"/>
            <a:ext cx="7024744" cy="145558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600" b="1" dirty="0" smtClean="0">
                <a:hlinkClick r:id="rId2"/>
              </a:rPr>
              <a:t>2014 </a:t>
            </a:r>
            <a:r>
              <a:rPr lang="zh-TW" altLang="en-US" sz="3600" b="1" dirty="0" smtClean="0">
                <a:hlinkClick r:id="rId2"/>
              </a:rPr>
              <a:t>年活動主題</a:t>
            </a:r>
            <a:r>
              <a:rPr lang="en-US" sz="3600" b="1" dirty="0" smtClean="0">
                <a:hlinkClick r:id="rId2"/>
              </a:rPr>
              <a:t/>
            </a:r>
            <a:br>
              <a:rPr lang="en-US" sz="3600" b="1" dirty="0" smtClean="0">
                <a:hlinkClick r:id="rId2"/>
              </a:rPr>
            </a:br>
            <a:r>
              <a:rPr lang="zh-TW" altLang="en-US" sz="3600" dirty="0" smtClean="0">
                <a:hlinkClick r:id="rId2"/>
              </a:rPr>
              <a:t>為永續農業共同營造新</a:t>
            </a:r>
            <a:r>
              <a:rPr lang="zh-TW" altLang="en-US" sz="3600" dirty="0">
                <a:hlinkClick r:id="rId2"/>
              </a:rPr>
              <a:t>價值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832" b="1832"/>
          <a:stretch>
            <a:fillRect/>
          </a:stretch>
        </p:blipFill>
        <p:spPr>
          <a:xfrm>
            <a:off x="974020" y="2317851"/>
            <a:ext cx="7193335" cy="3724372"/>
          </a:xfrm>
        </p:spPr>
      </p:pic>
    </p:spTree>
    <p:extLst>
      <p:ext uri="{BB962C8B-B14F-4D97-AF65-F5344CB8AC3E}">
        <p14:creationId xmlns:p14="http://schemas.microsoft.com/office/powerpoint/2010/main" val="2846886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6822093"/>
              </p:ext>
            </p:extLst>
          </p:nvPr>
        </p:nvGraphicFramePr>
        <p:xfrm>
          <a:off x="1414911" y="2339378"/>
          <a:ext cx="6705894" cy="38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490" y="752068"/>
            <a:ext cx="7266712" cy="1418596"/>
          </a:xfrm>
        </p:spPr>
        <p:txBody>
          <a:bodyPr>
            <a:normAutofit/>
          </a:bodyPr>
          <a:lstStyle/>
          <a:p>
            <a:r>
              <a:rPr lang="en-US" altLang="zh-TW" sz="3600" b="1" dirty="0" smtClean="0"/>
              <a:t>2015 </a:t>
            </a:r>
            <a:r>
              <a:rPr lang="zh-TW" altLang="en-US" sz="3600" b="1" dirty="0" smtClean="0"/>
              <a:t>亞洲智慧國際學院</a:t>
            </a:r>
            <a:r>
              <a:rPr lang="en-US" altLang="zh-TW" sz="3600" b="1" dirty="0" smtClean="0"/>
              <a:t/>
            </a:r>
            <a:br>
              <a:rPr lang="en-US" altLang="zh-TW" sz="3600" b="1" dirty="0" smtClean="0"/>
            </a:br>
            <a:r>
              <a:rPr lang="zh-TW" altLang="en-US" sz="3600" dirty="0" smtClean="0"/>
              <a:t>智慧健康長照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18498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245344"/>
            <a:ext cx="7024744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學習場域：高雄市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41721" y="4246880"/>
            <a:ext cx="3419856" cy="2113280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hlinkClick r:id="rId3"/>
              </a:rPr>
              <a:t>高雄大同守護樂園</a:t>
            </a:r>
            <a:r>
              <a:rPr lang="zh-TW" altLang="en-US" sz="2000" dirty="0" smtClean="0"/>
              <a:t>：</a:t>
            </a:r>
            <a:endParaRPr lang="en-US" sz="2000" dirty="0" smtClean="0"/>
          </a:p>
          <a:p>
            <a:pPr marL="68580" indent="0">
              <a:buNone/>
            </a:pPr>
            <a:r>
              <a:rPr lang="en-US" sz="2000" dirty="0" smtClean="0"/>
              <a:t>    </a:t>
            </a:r>
            <a:r>
              <a:rPr lang="zh-TW" altLang="en-US" sz="2000" dirty="0" smtClean="0"/>
              <a:t>為社區銀髮長者服務的健</a:t>
            </a:r>
            <a:r>
              <a:rPr lang="en-US" altLang="zh-TW" sz="2000" dirty="0" smtClean="0"/>
              <a:t>   </a:t>
            </a:r>
            <a:br>
              <a:rPr lang="en-US" altLang="zh-TW" sz="2000" dirty="0" smtClean="0"/>
            </a:br>
            <a:r>
              <a:rPr lang="en-US" altLang="zh-TW" sz="2000" dirty="0" smtClean="0"/>
              <a:t>    </a:t>
            </a:r>
            <a:r>
              <a:rPr lang="zh-TW" altLang="en-US" sz="2000" dirty="0" smtClean="0"/>
              <a:t>康促進場域；是國內第一</a:t>
            </a:r>
            <a:r>
              <a:rPr lang="en-GB" altLang="zh-TW" sz="2000" dirty="0" smtClean="0"/>
              <a:t/>
            </a:r>
            <a:br>
              <a:rPr lang="en-GB" altLang="zh-TW" sz="2000" dirty="0" smtClean="0"/>
            </a:br>
            <a:r>
              <a:rPr lang="en-GB" altLang="zh-TW" sz="2000" dirty="0" smtClean="0"/>
              <a:t>    </a:t>
            </a:r>
            <a:r>
              <a:rPr lang="zh-TW" altLang="en-US" sz="2000" dirty="0" smtClean="0"/>
              <a:t>間利用國小閒置空間做為</a:t>
            </a:r>
            <a:r>
              <a:rPr lang="en-US" altLang="zh-TW" sz="2000" dirty="0" smtClean="0"/>
              <a:t>  </a:t>
            </a:r>
            <a:br>
              <a:rPr lang="en-US" altLang="zh-TW" sz="2000" dirty="0" smtClean="0"/>
            </a:br>
            <a:r>
              <a:rPr lang="en-US" altLang="zh-TW" sz="2000" dirty="0" smtClean="0"/>
              <a:t>    </a:t>
            </a:r>
            <a:r>
              <a:rPr lang="zh-TW" altLang="en-US" sz="2000" dirty="0" smtClean="0"/>
              <a:t>長者健康促進使用的場域。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4246880"/>
            <a:ext cx="3419856" cy="2113280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hlinkClick r:id="rId4"/>
              </a:rPr>
              <a:t>高雄長青中心</a:t>
            </a:r>
            <a:r>
              <a:rPr lang="zh-TW" altLang="en-US" sz="2000" b="1" dirty="0" smtClean="0"/>
              <a:t>：</a:t>
            </a:r>
            <a:endParaRPr lang="en-US" sz="2000" dirty="0" smtClean="0"/>
          </a:p>
          <a:p>
            <a:pPr marL="68580" indent="0">
              <a:buNone/>
            </a:pPr>
            <a:r>
              <a:rPr lang="en-US" sz="2000" dirty="0" smtClean="0"/>
              <a:t>    </a:t>
            </a:r>
            <a:r>
              <a:rPr lang="zh-TW" altLang="en-US" sz="2000" dirty="0" smtClean="0"/>
              <a:t>為一日間照護中心，提供</a:t>
            </a:r>
            <a:r>
              <a:rPr lang="en-GB" altLang="zh-TW" sz="2000" dirty="0" smtClean="0"/>
              <a:t/>
            </a:r>
            <a:br>
              <a:rPr lang="en-GB" altLang="zh-TW" sz="2000" dirty="0" smtClean="0"/>
            </a:br>
            <a:r>
              <a:rPr lang="en-GB" altLang="zh-TW" sz="2000" dirty="0" smtClean="0"/>
              <a:t>    </a:t>
            </a:r>
            <a:r>
              <a:rPr lang="zh-TW" altLang="en-US" sz="2000" dirty="0" smtClean="0"/>
              <a:t>長者娛樂</a:t>
            </a:r>
            <a:r>
              <a:rPr lang="zh-TW" altLang="en-US" sz="2000" dirty="0"/>
              <a:t>、</a:t>
            </a:r>
            <a:r>
              <a:rPr lang="zh-TW" altLang="en-US" sz="2000" dirty="0" smtClean="0"/>
              <a:t>教育</a:t>
            </a:r>
            <a:r>
              <a:rPr lang="zh-TW" altLang="en-US" sz="2000" dirty="0"/>
              <a:t>、</a:t>
            </a:r>
            <a:r>
              <a:rPr lang="zh-TW" altLang="en-US" sz="2000" dirty="0" smtClean="0"/>
              <a:t>復健、</a:t>
            </a:r>
            <a:r>
              <a:rPr lang="en-GB" altLang="zh-TW" sz="2000" dirty="0" smtClean="0"/>
              <a:t/>
            </a:r>
            <a:br>
              <a:rPr lang="en-GB" altLang="zh-TW" sz="2000" dirty="0" smtClean="0"/>
            </a:br>
            <a:r>
              <a:rPr lang="en-GB" altLang="zh-TW" sz="2000" dirty="0" smtClean="0"/>
              <a:t>    </a:t>
            </a:r>
            <a:r>
              <a:rPr lang="zh-TW" altLang="en-US" sz="2000" dirty="0" smtClean="0"/>
              <a:t>教育與諮詢等相關服務之</a:t>
            </a:r>
            <a:r>
              <a:rPr lang="en-GB" altLang="zh-TW" sz="2000" dirty="0" smtClean="0"/>
              <a:t/>
            </a:r>
            <a:br>
              <a:rPr lang="en-GB" altLang="zh-TW" sz="2000" dirty="0" smtClean="0"/>
            </a:br>
            <a:r>
              <a:rPr lang="en-GB" altLang="zh-TW" sz="2000" dirty="0" smtClean="0"/>
              <a:t>    </a:t>
            </a:r>
            <a:r>
              <a:rPr lang="zh-TW" altLang="en-US" sz="2000" dirty="0" smtClean="0"/>
              <a:t>活動場域，亦為東南亞第</a:t>
            </a:r>
            <a:r>
              <a:rPr lang="en-GB" altLang="zh-TW" sz="2000" dirty="0" smtClean="0"/>
              <a:t/>
            </a:r>
            <a:br>
              <a:rPr lang="en-GB" altLang="zh-TW" sz="2000" dirty="0" smtClean="0"/>
            </a:br>
            <a:r>
              <a:rPr lang="en-GB" altLang="zh-TW" sz="2000" dirty="0" smtClean="0"/>
              <a:t>    </a:t>
            </a:r>
            <a:r>
              <a:rPr lang="zh-TW" altLang="en-US" sz="2000" dirty="0" smtClean="0"/>
              <a:t>一大之日照中心。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大同國小_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80" y="1656080"/>
            <a:ext cx="3041990" cy="2288829"/>
          </a:xfrm>
          <a:prstGeom prst="rect">
            <a:avLst/>
          </a:prstGeom>
          <a:ln>
            <a:noFill/>
          </a:ln>
        </p:spPr>
      </p:pic>
      <p:pic>
        <p:nvPicPr>
          <p:cNvPr id="5" name="Picture 4" descr="長青綜合服務中心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52" y="1656080"/>
            <a:ext cx="3051772" cy="228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0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22172"/>
            <a:ext cx="7024744" cy="1143000"/>
          </a:xfrm>
        </p:spPr>
        <p:txBody>
          <a:bodyPr>
            <a:normAutofit/>
          </a:bodyPr>
          <a:lstStyle/>
          <a:p>
            <a:r>
              <a:rPr lang="zh-TW" altLang="en-US" sz="3200" b="1" dirty="0" smtClean="0"/>
              <a:t>學習場域：屏東</a:t>
            </a:r>
            <a:r>
              <a:rPr lang="zh-TW" altLang="en-US" sz="3200" b="1" dirty="0"/>
              <a:t>縣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41721" y="4466879"/>
            <a:ext cx="3419856" cy="2123440"/>
          </a:xfrm>
        </p:spPr>
        <p:txBody>
          <a:bodyPr>
            <a:normAutofit/>
          </a:bodyPr>
          <a:lstStyle/>
          <a:p>
            <a:r>
              <a:rPr lang="zh-TW" altLang="en-US" sz="2000" b="1" dirty="0" smtClean="0">
                <a:hlinkClick r:id="rId2"/>
              </a:rPr>
              <a:t>琉璃光照護中心</a:t>
            </a:r>
            <a:r>
              <a:rPr lang="zh-TW" altLang="en-US" sz="2000" b="1" dirty="0" smtClean="0"/>
              <a:t>：</a:t>
            </a:r>
            <a:r>
              <a:rPr lang="en-GB" altLang="zh-TW" sz="2000" b="1" dirty="0"/>
              <a:t/>
            </a:r>
            <a:br>
              <a:rPr lang="en-GB" altLang="zh-TW" sz="2000" b="1" dirty="0"/>
            </a:br>
            <a:endParaRPr lang="en-US" sz="2000" b="1" dirty="0" smtClean="0"/>
          </a:p>
          <a:p>
            <a:pPr marL="68580" indent="0">
              <a:buNone/>
            </a:pPr>
            <a:r>
              <a:rPr lang="en-US" altLang="zh-TW" sz="2000" b="1" dirty="0"/>
              <a:t> </a:t>
            </a:r>
            <a:r>
              <a:rPr lang="en-US" altLang="zh-TW" sz="2000" b="1" dirty="0" smtClean="0"/>
              <a:t>  </a:t>
            </a:r>
            <a:r>
              <a:rPr lang="zh-TW" altLang="en-US" sz="2000" dirty="0" smtClean="0"/>
              <a:t>琉璃光為一專為失智族群</a:t>
            </a:r>
            <a:r>
              <a:rPr lang="en-US" altLang="zh-TW" sz="2000" dirty="0" smtClean="0"/>
              <a:t>   </a:t>
            </a:r>
            <a:br>
              <a:rPr lang="en-US" altLang="zh-TW" sz="2000" dirty="0" smtClean="0"/>
            </a:br>
            <a:r>
              <a:rPr lang="en-US" altLang="zh-TW" sz="2000" dirty="0" smtClean="0"/>
              <a:t>   </a:t>
            </a:r>
            <a:r>
              <a:rPr lang="zh-TW" altLang="en-US" sz="2000" dirty="0" smtClean="0"/>
              <a:t>提供相關照護之學習場域。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56562" y="4533301"/>
            <a:ext cx="3419856" cy="2143760"/>
          </a:xfrm>
        </p:spPr>
        <p:txBody>
          <a:bodyPr>
            <a:normAutofit fontScale="25000" lnSpcReduction="20000"/>
          </a:bodyPr>
          <a:lstStyle/>
          <a:p>
            <a:r>
              <a:rPr lang="zh-TW" altLang="en-US" sz="8000" b="1" dirty="0" smtClean="0">
                <a:hlinkClick r:id="rId3"/>
              </a:rPr>
              <a:t>南區老人之家</a:t>
            </a:r>
            <a:r>
              <a:rPr lang="zh-TW" altLang="en-US" sz="8000" b="1" dirty="0" smtClean="0"/>
              <a:t>：</a:t>
            </a:r>
            <a:endParaRPr lang="en-US" sz="8000" b="1" dirty="0"/>
          </a:p>
          <a:p>
            <a:pPr marL="68580" indent="0">
              <a:buNone/>
            </a:pPr>
            <a:endParaRPr lang="en-US" altLang="zh-TW" sz="8000" dirty="0" smtClean="0"/>
          </a:p>
          <a:p>
            <a:pPr marL="68580" indent="0">
              <a:buNone/>
            </a:pPr>
            <a:r>
              <a:rPr lang="en-US" altLang="zh-TW" sz="8000" dirty="0" smtClean="0"/>
              <a:t>    </a:t>
            </a:r>
            <a:r>
              <a:rPr lang="zh-TW" altLang="en-US" sz="8000" dirty="0" smtClean="0"/>
              <a:t>由台灣衛福部轄下之專為</a:t>
            </a:r>
            <a:r>
              <a:rPr lang="en-GB" altLang="zh-TW" sz="8000" dirty="0" smtClean="0"/>
              <a:t/>
            </a:r>
            <a:br>
              <a:rPr lang="en-GB" altLang="zh-TW" sz="8000" dirty="0" smtClean="0"/>
            </a:br>
            <a:r>
              <a:rPr lang="en-GB" altLang="zh-TW" sz="8000" dirty="0" smtClean="0"/>
              <a:t>    </a:t>
            </a:r>
            <a:r>
              <a:rPr lang="zh-TW" altLang="en-US" sz="8000" dirty="0" smtClean="0"/>
              <a:t>長者服務之</a:t>
            </a:r>
            <a:r>
              <a:rPr lang="zh-TW" altLang="en-US" sz="8000" dirty="0"/>
              <a:t>照護機構</a:t>
            </a:r>
            <a:r>
              <a:rPr lang="zh-TW" altLang="en-US" sz="8000" dirty="0" smtClean="0"/>
              <a:t>，照</a:t>
            </a:r>
            <a:r>
              <a:rPr lang="en-GB" altLang="zh-TW" sz="8000" dirty="0" smtClean="0"/>
              <a:t/>
            </a:r>
            <a:br>
              <a:rPr lang="en-GB" altLang="zh-TW" sz="8000" dirty="0" smtClean="0"/>
            </a:br>
            <a:r>
              <a:rPr lang="en-GB" altLang="zh-TW" sz="8000" dirty="0" smtClean="0"/>
              <a:t>    </a:t>
            </a:r>
            <a:r>
              <a:rPr lang="zh-TW" altLang="en-US" sz="8000" dirty="0" smtClean="0"/>
              <a:t>顧低收入、沒有家人照顧</a:t>
            </a:r>
            <a:r>
              <a:rPr lang="en-GB" altLang="zh-TW" sz="8000" dirty="0" smtClean="0"/>
              <a:t/>
            </a:r>
            <a:br>
              <a:rPr lang="en-GB" altLang="zh-TW" sz="8000" dirty="0" smtClean="0"/>
            </a:br>
            <a:r>
              <a:rPr lang="en-GB" altLang="zh-TW" sz="8000" dirty="0" smtClean="0"/>
              <a:t>    </a:t>
            </a:r>
            <a:r>
              <a:rPr lang="zh-TW" altLang="en-US" sz="8000" dirty="0" smtClean="0"/>
              <a:t>的長者。</a:t>
            </a:r>
            <a:endParaRPr lang="en-US" sz="8000" dirty="0" smtClean="0"/>
          </a:p>
          <a:p>
            <a:pPr marL="68580" indent="0">
              <a:buNone/>
            </a:pPr>
            <a:r>
              <a:rPr lang="en-US" sz="5600" dirty="0" smtClean="0"/>
              <a:t>   </a:t>
            </a:r>
            <a:endParaRPr lang="en-US" sz="5600" dirty="0"/>
          </a:p>
        </p:txBody>
      </p:sp>
      <p:pic>
        <p:nvPicPr>
          <p:cNvPr id="5" name="Picture 4" descr="琉璃光_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11" y="1830056"/>
            <a:ext cx="3217966" cy="2413475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南區老人之家_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15" y="1830056"/>
            <a:ext cx="3341299" cy="24324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747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853440" y="474446"/>
            <a:ext cx="6759096" cy="1380133"/>
          </a:xfrm>
        </p:spPr>
        <p:txBody>
          <a:bodyPr>
            <a:normAutofit fontScale="90000"/>
          </a:bodyPr>
          <a:lstStyle/>
          <a:p>
            <a:r>
              <a:rPr lang="en-GB" altLang="zh-TW" sz="3100" b="1" dirty="0" smtClean="0"/>
              <a:t/>
            </a:r>
            <a:br>
              <a:rPr lang="en-GB" altLang="zh-TW" sz="3100" b="1" dirty="0" smtClean="0"/>
            </a:br>
            <a:r>
              <a:rPr lang="en-GB" altLang="zh-TW" sz="3100" b="1" dirty="0"/>
              <a:t/>
            </a:r>
            <a:br>
              <a:rPr lang="en-GB" altLang="zh-TW" sz="3100" b="1" dirty="0"/>
            </a:br>
            <a:r>
              <a:rPr lang="en-GB" altLang="zh-TW" sz="3100" b="1" dirty="0" smtClean="0"/>
              <a:t/>
            </a:r>
            <a:br>
              <a:rPr lang="en-GB" altLang="zh-TW" sz="3100" b="1" dirty="0" smtClean="0"/>
            </a:br>
            <a:r>
              <a:rPr lang="zh-TW" altLang="en-US" b="1" dirty="0" smtClean="0"/>
              <a:t>跨領域國際學院</a:t>
            </a:r>
            <a:r>
              <a:rPr lang="en-GB" altLang="zh-TW" b="1" dirty="0"/>
              <a:t/>
            </a:r>
            <a:br>
              <a:rPr lang="en-GB" altLang="zh-TW" b="1" dirty="0"/>
            </a:br>
            <a:r>
              <a:rPr lang="zh-TW" altLang="en-US" dirty="0" smtClean="0"/>
              <a:t>智慧生活健康長照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3"/>
          </p:nvPr>
        </p:nvSpPr>
        <p:spPr>
          <a:xfrm>
            <a:off x="820016" y="1698254"/>
            <a:ext cx="7259491" cy="4749807"/>
          </a:xfrm>
        </p:spPr>
        <p:txBody>
          <a:bodyPr>
            <a:normAutofit fontScale="25000" lnSpcReduction="20000"/>
          </a:bodyPr>
          <a:lstStyle/>
          <a:p>
            <a:pPr marL="68580" indent="0" algn="just">
              <a:buNone/>
            </a:pP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zh-TW" altLang="en-US" sz="9600" b="1" dirty="0" smtClean="0"/>
              <a:t>今年的亞洲智慧生活國際學院將探討「智慧生活長照」在全球脈絡裡的重要性。</a:t>
            </a:r>
            <a:endParaRPr lang="en-US" sz="9600" b="1" dirty="0" smtClean="0"/>
          </a:p>
          <a:p>
            <a:pPr marL="68580" indent="0">
              <a:buNone/>
            </a:pPr>
            <a:endParaRPr lang="en-US" sz="9600" b="1" dirty="0" smtClean="0"/>
          </a:p>
          <a:p>
            <a:pPr marL="68580" indent="0">
              <a:buNone/>
            </a:pPr>
            <a:r>
              <a:rPr lang="zh-TW" altLang="en-US" sz="9600" b="1" dirty="0" smtClean="0"/>
              <a:t>時程：</a:t>
            </a:r>
            <a:r>
              <a:rPr lang="en-US" sz="9600" dirty="0" smtClean="0"/>
              <a:t>2015 </a:t>
            </a:r>
            <a:r>
              <a:rPr lang="zh-TW" altLang="en-US" sz="9600" dirty="0" smtClean="0"/>
              <a:t>年</a:t>
            </a:r>
            <a:r>
              <a:rPr lang="en-US" altLang="zh-TW" sz="9600" dirty="0" smtClean="0"/>
              <a:t> </a:t>
            </a:r>
            <a:r>
              <a:rPr lang="en-GB" altLang="zh-TW" sz="9600" dirty="0" smtClean="0"/>
              <a:t>11</a:t>
            </a:r>
            <a:r>
              <a:rPr lang="zh-TW" altLang="en-US" sz="9600" dirty="0" smtClean="0"/>
              <a:t>月</a:t>
            </a:r>
            <a:r>
              <a:rPr lang="en-US" altLang="zh-TW" sz="9600" dirty="0" smtClean="0"/>
              <a:t> </a:t>
            </a:r>
            <a:r>
              <a:rPr lang="en-GB" altLang="zh-TW" sz="9600" dirty="0" smtClean="0"/>
              <a:t>25 </a:t>
            </a:r>
            <a:r>
              <a:rPr lang="zh-TW" altLang="en-US" sz="9600" dirty="0" smtClean="0"/>
              <a:t>日～</a:t>
            </a:r>
            <a:r>
              <a:rPr lang="en-GB" altLang="zh-TW" sz="9600" dirty="0" smtClean="0"/>
              <a:t>29 </a:t>
            </a:r>
            <a:r>
              <a:rPr lang="zh-TW" altLang="en-US" sz="9600" dirty="0" smtClean="0"/>
              <a:t>日</a:t>
            </a:r>
            <a:endParaRPr lang="en-US" altLang="zh-TW" sz="9600" dirty="0"/>
          </a:p>
          <a:p>
            <a:pPr marL="68580" indent="0">
              <a:buNone/>
            </a:pPr>
            <a:endParaRPr lang="en-US" sz="9600" b="1" dirty="0"/>
          </a:p>
          <a:p>
            <a:pPr marL="68580" indent="0">
              <a:buNone/>
            </a:pPr>
            <a:r>
              <a:rPr lang="zh-TW" altLang="en-US" sz="9600" b="1" dirty="0" smtClean="0"/>
              <a:t>學習場域：</a:t>
            </a:r>
            <a:r>
              <a:rPr lang="en-US" sz="9600" dirty="0" smtClean="0"/>
              <a:t> </a:t>
            </a:r>
          </a:p>
          <a:p>
            <a:pPr marL="68580" indent="0">
              <a:buNone/>
            </a:pPr>
            <a:r>
              <a:rPr lang="zh-TW" altLang="en-US" sz="9600" dirty="0" smtClean="0"/>
              <a:t>高雄市與屏東縣</a:t>
            </a:r>
            <a:endParaRPr lang="en-US" sz="9600" dirty="0" smtClean="0"/>
          </a:p>
          <a:p>
            <a:pPr marL="68580" indent="0">
              <a:buNone/>
            </a:pPr>
            <a:endParaRPr lang="en-US" sz="9600" b="1" i="1" dirty="0" smtClean="0"/>
          </a:p>
          <a:p>
            <a:pPr marL="68580" indent="0">
              <a:buNone/>
            </a:pPr>
            <a:r>
              <a:rPr lang="zh-TW" altLang="en-US" sz="9600" b="1" dirty="0" smtClean="0"/>
              <a:t>目標對象：</a:t>
            </a:r>
            <a:r>
              <a:rPr lang="zh-TW" altLang="en-US" sz="9600" dirty="0" smtClean="0"/>
              <a:t>設計與醫療相關的學者、研究者與研究生</a:t>
            </a:r>
            <a:endParaRPr lang="en-GB" altLang="zh-TW" sz="9600" dirty="0" smtClean="0"/>
          </a:p>
          <a:p>
            <a:pPr marL="68580" indent="0">
              <a:buNone/>
            </a:pPr>
            <a:endParaRPr lang="en-US" sz="9600" i="1" dirty="0" smtClean="0"/>
          </a:p>
          <a:p>
            <a:pPr marL="68580" indent="0">
              <a:buNone/>
            </a:pPr>
            <a:r>
              <a:rPr lang="zh-TW" altLang="en-US" sz="6200" dirty="0" smtClean="0"/>
              <a:t>主辦單位：</a:t>
            </a:r>
            <a:r>
              <a:rPr lang="zh-TW" altLang="en-US" sz="6200" dirty="0" smtClean="0">
                <a:hlinkClick r:id="rId2"/>
              </a:rPr>
              <a:t>高雄醫學大學</a:t>
            </a:r>
            <a:endParaRPr lang="en-US" sz="6200" dirty="0" smtClean="0"/>
          </a:p>
          <a:p>
            <a:pPr marL="68580" indent="0">
              <a:buNone/>
            </a:pPr>
            <a:r>
              <a:rPr lang="zh-TW" altLang="en-US" sz="6200" i="1" dirty="0" smtClean="0"/>
              <a:t>協辦單位：</a:t>
            </a:r>
            <a:r>
              <a:rPr lang="zh-TW" altLang="en-US" sz="6200" i="1" dirty="0" smtClean="0">
                <a:hlinkClick r:id="rId3"/>
              </a:rPr>
              <a:t>工業技術研究院</a:t>
            </a:r>
            <a:endParaRPr lang="en-US" sz="6200" dirty="0"/>
          </a:p>
          <a:p>
            <a:pPr marL="68580" indent="0">
              <a:buNone/>
            </a:pPr>
            <a:endParaRPr lang="en-US" sz="4800" i="1" dirty="0"/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72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448388"/>
              </p:ext>
            </p:extLst>
          </p:nvPr>
        </p:nvGraphicFramePr>
        <p:xfrm>
          <a:off x="467544" y="973991"/>
          <a:ext cx="8187892" cy="5601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3562"/>
                <a:gridCol w="3492370"/>
                <a:gridCol w="3561960"/>
              </a:tblGrid>
              <a:tr h="329013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lt"/>
                        </a:rPr>
                        <a:t>早上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+mn-lt"/>
                        </a:rPr>
                        <a:t>下午</a:t>
                      </a:r>
                      <a:endParaRPr lang="en-US" sz="1600" dirty="0"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6447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11/24</a:t>
                      </a:r>
                    </a:p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(</a:t>
                      </a:r>
                      <a:r>
                        <a:rPr lang="zh-TW" altLang="en-US" sz="1600" b="0" dirty="0" smtClean="0">
                          <a:latin typeface="+mn-lt"/>
                        </a:rPr>
                        <a:t>二</a:t>
                      </a:r>
                      <a:r>
                        <a:rPr lang="en-US" sz="1600" b="0" dirty="0" smtClean="0">
                          <a:latin typeface="+mn-lt"/>
                        </a:rPr>
                        <a:t>)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接機及活動介紹</a:t>
                      </a: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2195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11/25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(</a:t>
                      </a:r>
                      <a:r>
                        <a:rPr lang="zh-TW" altLang="en-US" sz="1600" b="0" dirty="0" smtClean="0">
                          <a:latin typeface="+mn-lt"/>
                        </a:rPr>
                        <a:t>三</a:t>
                      </a:r>
                      <a:r>
                        <a:rPr lang="en-US" sz="1600" b="0" dirty="0" smtClean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b="1" dirty="0" smtClean="0">
                          <a:latin typeface="+mn-lt"/>
                        </a:rPr>
                        <a:t>主題介紹</a:t>
                      </a:r>
                      <a:r>
                        <a:rPr lang="zh-TW" altLang="en-US" sz="1600" dirty="0" smtClean="0">
                          <a:latin typeface="+mn-lt"/>
                        </a:rPr>
                        <a:t>：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n-lt"/>
                        </a:rPr>
                        <a:t>健康促進</a:t>
                      </a:r>
                      <a:endParaRPr lang="en-US" altLang="zh-TW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n-lt"/>
                        </a:rPr>
                        <a:t>健康管理</a:t>
                      </a:r>
                      <a:endParaRPr lang="en-US" altLang="zh-TW" sz="1600" dirty="0" smtClean="0">
                        <a:latin typeface="+mn-lt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n-lt"/>
                        </a:rPr>
                        <a:t>健康長照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活動場域介紹</a:t>
                      </a:r>
                      <a:r>
                        <a:rPr lang="zh-TW" altLang="en-US" sz="1600" b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US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場域介紹</a:t>
                      </a:r>
                      <a:endParaRPr lang="en-US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小組討論及初步原型發展</a:t>
                      </a:r>
                      <a:endParaRPr lang="en-US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92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11/26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(</a:t>
                      </a:r>
                      <a:r>
                        <a:rPr lang="zh-TW" altLang="en-US" sz="1600" b="0" dirty="0" smtClean="0">
                          <a:latin typeface="+mn-lt"/>
                        </a:rPr>
                        <a:t>四</a:t>
                      </a:r>
                      <a:r>
                        <a:rPr lang="en-US" sz="1600" b="0" dirty="0" smtClean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場域探索</a:t>
                      </a:r>
                      <a:r>
                        <a:rPr lang="zh-TW" altLang="en-US" sz="1600" b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探索階段</a:t>
                      </a:r>
                      <a:endParaRPr lang="en-US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場域探索</a:t>
                      </a:r>
                      <a:r>
                        <a:rPr lang="zh-TW" altLang="en-US" sz="1600" b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探索階段</a:t>
                      </a:r>
                      <a:endParaRPr lang="en-US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657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11/27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(</a:t>
                      </a:r>
                      <a:r>
                        <a:rPr lang="zh-TW" altLang="en-US" sz="1600" b="0" dirty="0" smtClean="0">
                          <a:latin typeface="+mn-lt"/>
                        </a:rPr>
                        <a:t>五</a:t>
                      </a:r>
                      <a:r>
                        <a:rPr lang="en-US" sz="1600" b="0" dirty="0" smtClean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場域探索</a:t>
                      </a:r>
                      <a:r>
                        <a:rPr lang="zh-TW" altLang="en-US" sz="1600" b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定義與發展階段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小組討論</a:t>
                      </a:r>
                      <a:r>
                        <a:rPr lang="zh-TW" altLang="en-US" sz="1600" b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GB" altLang="zh-TW" sz="1600" b="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定義與發展階段</a:t>
                      </a:r>
                      <a:endParaRPr lang="en-US" sz="16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926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11/28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(</a:t>
                      </a:r>
                      <a:r>
                        <a:rPr lang="zh-TW" altLang="en-US" sz="1600" b="0" dirty="0" smtClean="0">
                          <a:latin typeface="+mn-lt"/>
                        </a:rPr>
                        <a:t>六</a:t>
                      </a:r>
                      <a:r>
                        <a:rPr lang="en-US" sz="1600" b="0" dirty="0" smtClean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工作坊</a:t>
                      </a:r>
                      <a:r>
                        <a:rPr lang="zh-TW" altLang="en-US" sz="1600" b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發展階段</a:t>
                      </a:r>
                      <a:endParaRPr lang="en-US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GB" altLang="zh-TW" sz="1600" baseline="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工作坊</a:t>
                      </a:r>
                      <a:r>
                        <a:rPr lang="zh-TW" altLang="en-US" sz="1600" b="0" baseline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GB" altLang="zh-TW" sz="1600" baseline="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indent="0" algn="ctr">
                        <a:buFont typeface="Arial"/>
                        <a:buNone/>
                      </a:pPr>
                      <a:r>
                        <a:rPr lang="zh-TW" altLang="en-US" sz="1600" dirty="0" smtClean="0">
                          <a:latin typeface="+mn-lt"/>
                          <a:ea typeface="標楷體" panose="03000509000000000000" pitchFamily="65" charset="-120"/>
                        </a:rPr>
                        <a:t>發展階段</a:t>
                      </a:r>
                      <a:endParaRPr lang="en-US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91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11/29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+mn-lt"/>
                        </a:rPr>
                        <a:t>(</a:t>
                      </a:r>
                      <a:r>
                        <a:rPr lang="zh-TW" altLang="en-US" sz="1600" b="0" dirty="0" smtClean="0">
                          <a:latin typeface="+mn-lt"/>
                        </a:rPr>
                        <a:t>日</a:t>
                      </a:r>
                      <a:r>
                        <a:rPr lang="en-US" sz="1600" b="0" dirty="0" smtClean="0">
                          <a:latin typeface="+mn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1" dirty="0" smtClean="0">
                          <a:latin typeface="+mn-lt"/>
                          <a:ea typeface="標楷體" panose="03000509000000000000" pitchFamily="65" charset="-120"/>
                        </a:rPr>
                        <a:t>工作坊</a:t>
                      </a:r>
                      <a:r>
                        <a:rPr lang="zh-TW" altLang="en-US" sz="1600" b="0" dirty="0" smtClean="0">
                          <a:latin typeface="+mn-lt"/>
                          <a:ea typeface="標楷體" panose="03000509000000000000" pitchFamily="65" charset="-120"/>
                        </a:rPr>
                        <a:t>：</a:t>
                      </a:r>
                      <a:endParaRPr lang="en-GB" altLang="zh-TW" sz="16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>
                          <a:latin typeface="+mn-lt"/>
                          <a:ea typeface="標楷體" panose="03000509000000000000" pitchFamily="65" charset="-120"/>
                        </a:rPr>
                        <a:t>發展階段</a:t>
                      </a:r>
                      <a:endParaRPr lang="en-GB" altLang="zh-TW" sz="1600" baseline="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成果發表：</a:t>
                      </a:r>
                      <a:endParaRPr lang="en-US" altLang="zh-TW" sz="16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實行階段</a:t>
                      </a:r>
                      <a:endParaRPr 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98" y="81899"/>
            <a:ext cx="7530644" cy="85867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活動時程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72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費用說明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/>
              <a:t>參與學者：</a:t>
            </a:r>
            <a:r>
              <a:rPr lang="zh-TW" altLang="en-US" dirty="0" smtClean="0"/>
              <a:t>國外之學者補助機票及相關住宿費用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b="1" dirty="0" smtClean="0"/>
              <a:t>參與學員：</a:t>
            </a:r>
            <a:r>
              <a:rPr lang="zh-TW" altLang="en-US" dirty="0" smtClean="0"/>
              <a:t>國內外之學員補助活動中一切住宿及相關費用</a:t>
            </a:r>
            <a:r>
              <a:rPr lang="zh-TW" altLang="en-US" dirty="0" smtClean="0">
                <a:solidFill>
                  <a:srgbClr val="FF0000"/>
                </a:solidFill>
              </a:rPr>
              <a:t>（機票除外）</a:t>
            </a:r>
            <a:r>
              <a:rPr lang="zh-TW" altLang="en-US" dirty="0" smtClean="0"/>
              <a:t>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61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31768"/>
            <a:ext cx="7024744" cy="114300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聯絡人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89401"/>
            <a:ext cx="6777317" cy="350897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鄭季蓉</a:t>
            </a:r>
            <a:r>
              <a:rPr lang="en-US" altLang="zh-TW" dirty="0" smtClean="0"/>
              <a:t>  </a:t>
            </a:r>
            <a:r>
              <a:rPr lang="zh-TW" altLang="en-US" dirty="0" smtClean="0"/>
              <a:t>小姐</a:t>
            </a:r>
            <a:endParaRPr lang="en-GB" altLang="zh-TW" dirty="0" smtClean="0"/>
          </a:p>
          <a:p>
            <a:pPr marL="68580" indent="0">
              <a:buNone/>
            </a:pPr>
            <a:r>
              <a:rPr lang="en-GB" sz="2200" dirty="0"/>
              <a:t> </a:t>
            </a:r>
            <a:r>
              <a:rPr lang="en-GB" sz="2200" dirty="0" smtClean="0"/>
              <a:t>  </a:t>
            </a:r>
            <a:r>
              <a:rPr lang="zh-TW" altLang="en-US" sz="2000" dirty="0" smtClean="0"/>
              <a:t>亞洲智慧生活國際學院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研究助理</a:t>
            </a:r>
            <a:endParaRPr lang="en-GB" altLang="zh-TW" sz="2000" dirty="0" smtClean="0"/>
          </a:p>
          <a:p>
            <a:pPr marL="68580" indent="0">
              <a:buNone/>
            </a:pPr>
            <a:r>
              <a:rPr lang="en-US" altLang="zh-TW" sz="2000" dirty="0" smtClean="0"/>
              <a:t>   </a:t>
            </a:r>
            <a:r>
              <a:rPr lang="zh-TW" altLang="en-US" sz="2000" dirty="0" smtClean="0"/>
              <a:t>高雄醫學大學 </a:t>
            </a:r>
            <a:r>
              <a:rPr lang="en-US" sz="2000" dirty="0"/>
              <a:t>Synapse </a:t>
            </a:r>
            <a:r>
              <a:rPr lang="zh-TW" altLang="en-US" sz="2000" dirty="0"/>
              <a:t>育成創業</a:t>
            </a:r>
            <a:r>
              <a:rPr lang="zh-TW" altLang="en-US" sz="2000" dirty="0" smtClean="0"/>
              <a:t>園地</a:t>
            </a:r>
            <a:endParaRPr lang="en-GB" altLang="zh-TW" sz="2000" dirty="0" smtClean="0"/>
          </a:p>
          <a:p>
            <a:pPr marL="68580" indent="0">
              <a:buNone/>
            </a:pPr>
            <a:r>
              <a:rPr lang="en-US" altLang="zh-TW" sz="2000" b="1" dirty="0" smtClean="0"/>
              <a:t>   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電子信箱</a:t>
            </a:r>
            <a:r>
              <a:rPr lang="en-US" altLang="zh-TW" sz="2000" dirty="0" smtClean="0"/>
              <a:t> </a:t>
            </a:r>
            <a:r>
              <a:rPr lang="zh-TW" altLang="en-US" sz="2000" dirty="0" smtClean="0"/>
              <a:t>：</a:t>
            </a:r>
            <a:r>
              <a:rPr lang="en-US" sz="2000" dirty="0" err="1" smtClean="0"/>
              <a:t>emiliacheng@gmail.com</a:t>
            </a:r>
            <a:endParaRPr lang="en-US" sz="2000" dirty="0" smtClean="0"/>
          </a:p>
          <a:p>
            <a:pPr marL="6858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b="1" dirty="0" smtClean="0"/>
              <a:t>  </a:t>
            </a:r>
            <a:r>
              <a:rPr lang="en-US" sz="2000" dirty="0" smtClean="0"/>
              <a:t> </a:t>
            </a:r>
            <a:r>
              <a:rPr lang="zh-TW" altLang="en-US" sz="2000" dirty="0" smtClean="0"/>
              <a:t>電話：</a:t>
            </a:r>
            <a:r>
              <a:rPr lang="en-US" sz="2000" dirty="0" smtClean="0"/>
              <a:t>+886-7-3121101 ext. 2822</a:t>
            </a:r>
          </a:p>
          <a:p>
            <a:pPr marL="68580" indent="0">
              <a:buNone/>
            </a:pPr>
            <a:r>
              <a:rPr lang="en-US" dirty="0" smtClean="0"/>
              <a:t>   </a:t>
            </a:r>
          </a:p>
          <a:p>
            <a:pPr marL="6858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27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目標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zh-TW" altLang="en-US" dirty="0" smtClean="0"/>
              <a:t>今年的目標為：</a:t>
            </a:r>
            <a:endParaRPr lang="en-GB" altLang="zh-TW" dirty="0" smtClean="0"/>
          </a:p>
          <a:p>
            <a:pPr marL="68580" indent="0">
              <a:buNone/>
            </a:pPr>
            <a:endParaRPr lang="en-US" dirty="0"/>
          </a:p>
          <a:p>
            <a:pPr marL="525780" indent="-457200">
              <a:buAutoNum type="arabicParenR"/>
            </a:pPr>
            <a:r>
              <a:rPr lang="zh-TW" altLang="en-US" dirty="0" smtClean="0"/>
              <a:t>發掘能應用在智慧生活長照的新設計概念</a:t>
            </a:r>
            <a:endParaRPr lang="en-GB" altLang="zh-TW" dirty="0" smtClean="0"/>
          </a:p>
          <a:p>
            <a:pPr marL="525780" indent="-457200">
              <a:buAutoNum type="arabicParenR"/>
            </a:pPr>
            <a:endParaRPr lang="en-GB" altLang="zh-TW" dirty="0" smtClean="0"/>
          </a:p>
          <a:p>
            <a:pPr marL="525780" indent="-457200">
              <a:buAutoNum type="arabicParenR"/>
            </a:pPr>
            <a:r>
              <a:rPr lang="zh-TW" altLang="en-US" dirty="0" smtClean="0"/>
              <a:t>思考如何將智慧生活的科技應用到未來的長照服務裡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9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跨領域平台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429514"/>
              </p:ext>
            </p:extLst>
          </p:nvPr>
        </p:nvGraphicFramePr>
        <p:xfrm>
          <a:off x="1388861" y="2617876"/>
          <a:ext cx="6153616" cy="2872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
</a:t>
            </a:r>
            <a:r>
              <a:rPr lang="zh-TW" altLang="en-US" b="1" dirty="0" smtClean="0"/>
              <a:t>為什麼選擇台灣？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1119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zh-TW" altLang="en-US" dirty="0" smtClean="0"/>
              <a:t>台灣的出生率是世界最低之一。南韓、新加坡與日本等國的出生率比台灣更低。</a:t>
            </a:r>
            <a:r>
              <a:rPr lang="en-US" baseline="30000" dirty="0" smtClean="0"/>
              <a:t>[1]</a:t>
            </a:r>
            <a:r>
              <a:rPr lang="en-US" dirty="0" smtClean="0"/>
              <a:t>. </a:t>
            </a:r>
          </a:p>
          <a:p>
            <a:pPr marL="68580" indent="0">
              <a:buNone/>
            </a:pPr>
            <a:endParaRPr lang="en-US" dirty="0" smtClean="0"/>
          </a:p>
          <a:p>
            <a:pPr algn="just"/>
            <a:r>
              <a:rPr lang="zh-TW" altLang="en-US" dirty="0" smtClean="0"/>
              <a:t>隨著人口老化，長者照護成為這些國家必須正視的醫療與公共福利議題。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68580" indent="0">
              <a:buNone/>
            </a:pPr>
            <a:r>
              <a:rPr lang="en-US" baseline="30000" dirty="0" smtClean="0"/>
              <a:t>[1]</a:t>
            </a:r>
            <a:r>
              <a:rPr lang="en-US" sz="1600" i="1" dirty="0" smtClean="0">
                <a:hlinkClick r:id="rId2"/>
              </a:rPr>
              <a:t>The World Fact Book, 2014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0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為什麼選擇台灣？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dirty="0" smtClean="0"/>
              <a:t>亞洲智慧生活國際學院的課程深植在台灣的社會與文化層面。</a:t>
            </a:r>
            <a:endParaRPr lang="en-GB" altLang="zh-TW" dirty="0" smtClean="0"/>
          </a:p>
          <a:p>
            <a:pPr algn="just"/>
            <a:endParaRPr lang="en-US" dirty="0"/>
          </a:p>
          <a:p>
            <a:pPr algn="just"/>
            <a:r>
              <a:rPr lang="zh-TW" altLang="en-US" dirty="0" smtClean="0"/>
              <a:t>從台灣的在地經驗延展，國際學院希望能在全球化的脈絡下，促進未來智慧生活的對話與討論。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9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/>
              <a:t>目的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zh-TW" altLang="en-US" dirty="0" smtClean="0"/>
              <a:t>透過亞洲國際學院活動的舉辦，希望能促進跨領域與跨國際的文化交流，並針對共同主題來孕育多元化創新、創意發想思維。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zh-TW" altLang="en-US" dirty="0" smtClean="0"/>
              <a:t>以不同之體驗學習方法作為活動設計，藉以建置及提供學生國際化的合作空間。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4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3490" y="1042598"/>
            <a:ext cx="7024744" cy="78209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活</a:t>
            </a:r>
            <a:r>
              <a:rPr lang="zh-TW" altLang="en-US" sz="3600" b="1" dirty="0"/>
              <a:t>動</a:t>
            </a:r>
            <a:r>
              <a:rPr lang="zh-TW" altLang="en-US" sz="3600" b="1" dirty="0" smtClean="0"/>
              <a:t>背景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88056" y="1984968"/>
            <a:ext cx="6777317" cy="4195727"/>
          </a:xfrm>
        </p:spPr>
        <p:txBody>
          <a:bodyPr/>
          <a:lstStyle/>
          <a:p>
            <a:pPr algn="just"/>
            <a:r>
              <a:rPr lang="zh-TW" altLang="en-US" dirty="0" smtClean="0"/>
              <a:t>亞洲智慧國際學院於</a:t>
            </a:r>
            <a:r>
              <a:rPr lang="en-US" altLang="zh-TW" dirty="0" smtClean="0"/>
              <a:t>2011</a:t>
            </a:r>
            <a:r>
              <a:rPr lang="zh-TW" altLang="en-US" dirty="0" smtClean="0"/>
              <a:t>年舉辦第一屆活動，亦為亞洲第一個結合相關學習方法論之國際交流方案：</a:t>
            </a:r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973370"/>
              </p:ext>
            </p:extLst>
          </p:nvPr>
        </p:nvGraphicFramePr>
        <p:xfrm>
          <a:off x="1472606" y="3431088"/>
          <a:ext cx="6292691" cy="271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6525" y="686305"/>
            <a:ext cx="2072101" cy="10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8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37240"/>
            <a:ext cx="7024744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1)</a:t>
            </a:r>
            <a:r>
              <a:rPr lang="zh-TW" altLang="en-US" sz="3600" b="1" dirty="0" smtClean="0"/>
              <a:t>實驗式學習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42" y="5548046"/>
            <a:ext cx="7463988" cy="863028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zh-TW" altLang="en-US" sz="2000" dirty="0" smtClean="0"/>
              <a:t>透過不斷實作及操作，進行概念及構想的實行印證，以「做中學」做為該方法之核心精神。</a:t>
            </a:r>
            <a:endParaRPr lang="en-US" sz="2000" dirty="0" smtClean="0"/>
          </a:p>
        </p:txBody>
      </p:sp>
      <p:pic>
        <p:nvPicPr>
          <p:cNvPr id="4" name="Picture 3" descr="10169289_795326297153100_3346973725310562471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8" y="1615096"/>
            <a:ext cx="2573428" cy="3866183"/>
          </a:xfrm>
          <a:prstGeom prst="rect">
            <a:avLst/>
          </a:prstGeom>
        </p:spPr>
      </p:pic>
      <p:pic>
        <p:nvPicPr>
          <p:cNvPr id="7" name="Picture 6" descr="155594_503381296347603_228504774_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33" y="2921969"/>
            <a:ext cx="3773478" cy="25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7252</TotalTime>
  <Words>482</Words>
  <Application>Microsoft Macintosh PowerPoint</Application>
  <PresentationFormat>On-screen Show (4:3)</PresentationFormat>
  <Paragraphs>136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      2015 亞洲智慧生活 國際學院                            台灣</vt:lpstr>
      <vt:lpstr>   跨領域國際學院 智慧生活健康長照</vt:lpstr>
      <vt:lpstr>目標</vt:lpstr>
      <vt:lpstr>跨領域平台</vt:lpstr>
      <vt:lpstr>
為什麼選擇台灣？</vt:lpstr>
      <vt:lpstr>為什麼選擇台灣？</vt:lpstr>
      <vt:lpstr>目的</vt:lpstr>
      <vt:lpstr>活動背景</vt:lpstr>
      <vt:lpstr>1)實驗式學習</vt:lpstr>
      <vt:lpstr>2) 生活實驗室</vt:lpstr>
      <vt:lpstr>3) 服務設計</vt:lpstr>
      <vt:lpstr>教學模式</vt:lpstr>
      <vt:lpstr>PowerPoint Presentation</vt:lpstr>
      <vt:lpstr>主題</vt:lpstr>
      <vt:lpstr>2012 年活動主題 為永續化再設計</vt:lpstr>
      <vt:lpstr> 2014 年活動主題 為永續農業共同營造新價值</vt:lpstr>
      <vt:lpstr>2015 亞洲智慧國際學院 智慧健康長照</vt:lpstr>
      <vt:lpstr>學習場域：高雄市</vt:lpstr>
      <vt:lpstr>學習場域：屏東縣</vt:lpstr>
      <vt:lpstr>活動時程</vt:lpstr>
      <vt:lpstr>費用說明</vt:lpstr>
      <vt:lpstr>聯絡人</vt:lpstr>
    </vt:vector>
  </TitlesOfParts>
  <Company>University of Sussex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Emilia Cheng</dc:creator>
  <cp:lastModifiedBy>Emilia Cheng</cp:lastModifiedBy>
  <cp:revision>222</cp:revision>
  <dcterms:created xsi:type="dcterms:W3CDTF">2015-05-25T01:20:53Z</dcterms:created>
  <dcterms:modified xsi:type="dcterms:W3CDTF">2015-07-15T06:33:50Z</dcterms:modified>
</cp:coreProperties>
</file>